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Lst>
  <p:notesMasterIdLst>
    <p:notesMasterId r:id="rId55"/>
  </p:notesMasterIdLst>
  <p:sldIdLst>
    <p:sldId id="256" r:id="rId2"/>
    <p:sldId id="299" r:id="rId3"/>
    <p:sldId id="301" r:id="rId4"/>
    <p:sldId id="342" r:id="rId5"/>
    <p:sldId id="302" r:id="rId6"/>
    <p:sldId id="303" r:id="rId7"/>
    <p:sldId id="359" r:id="rId8"/>
    <p:sldId id="305" r:id="rId9"/>
    <p:sldId id="306" r:id="rId10"/>
    <p:sldId id="329" r:id="rId11"/>
    <p:sldId id="331" r:id="rId12"/>
    <p:sldId id="332" r:id="rId13"/>
    <p:sldId id="335" r:id="rId14"/>
    <p:sldId id="336" r:id="rId15"/>
    <p:sldId id="341" r:id="rId16"/>
    <p:sldId id="339" r:id="rId17"/>
    <p:sldId id="261" r:id="rId18"/>
    <p:sldId id="343" r:id="rId19"/>
    <p:sldId id="262" r:id="rId20"/>
    <p:sldId id="263" r:id="rId21"/>
    <p:sldId id="265" r:id="rId22"/>
    <p:sldId id="269" r:id="rId23"/>
    <p:sldId id="270" r:id="rId24"/>
    <p:sldId id="271" r:id="rId25"/>
    <p:sldId id="272" r:id="rId26"/>
    <p:sldId id="345" r:id="rId27"/>
    <p:sldId id="274" r:id="rId28"/>
    <p:sldId id="275" r:id="rId29"/>
    <p:sldId id="277" r:id="rId30"/>
    <p:sldId id="278" r:id="rId31"/>
    <p:sldId id="279" r:id="rId32"/>
    <p:sldId id="280" r:id="rId33"/>
    <p:sldId id="281" r:id="rId34"/>
    <p:sldId id="354" r:id="rId35"/>
    <p:sldId id="355" r:id="rId36"/>
    <p:sldId id="308" r:id="rId37"/>
    <p:sldId id="310" r:id="rId38"/>
    <p:sldId id="314" r:id="rId39"/>
    <p:sldId id="352" r:id="rId40"/>
    <p:sldId id="353" r:id="rId41"/>
    <p:sldId id="356" r:id="rId42"/>
    <p:sldId id="357" r:id="rId43"/>
    <p:sldId id="360" r:id="rId44"/>
    <p:sldId id="361" r:id="rId45"/>
    <p:sldId id="351" r:id="rId46"/>
    <p:sldId id="326" r:id="rId47"/>
    <p:sldId id="325" r:id="rId48"/>
    <p:sldId id="324" r:id="rId49"/>
    <p:sldId id="323" r:id="rId50"/>
    <p:sldId id="322" r:id="rId51"/>
    <p:sldId id="320" r:id="rId52"/>
    <p:sldId id="321" r:id="rId53"/>
    <p:sldId id="358" r:id="rId5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browse/>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2D6C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0" autoAdjust="0"/>
    <p:restoredTop sz="73072" autoAdjust="0"/>
  </p:normalViewPr>
  <p:slideViewPr>
    <p:cSldViewPr>
      <p:cViewPr varScale="1">
        <p:scale>
          <a:sx n="85" d="100"/>
          <a:sy n="85" d="100"/>
        </p:scale>
        <p:origin x="2340"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invertIfNegative val="0"/>
          <c:cat>
            <c:strRef>
              <c:f>Sheet1!$A$2:$A$3</c:f>
              <c:strCache>
                <c:ptCount val="2"/>
                <c:pt idx="0">
                  <c:v>Head</c:v>
                </c:pt>
                <c:pt idx="1">
                  <c:v>Tail</c:v>
                </c:pt>
              </c:strCache>
            </c:strRef>
          </c:cat>
          <c:val>
            <c:numRef>
              <c:f>Sheet1!$B$2:$B$3</c:f>
              <c:numCache>
                <c:formatCode>General</c:formatCode>
                <c:ptCount val="2"/>
                <c:pt idx="0">
                  <c:v>0.5</c:v>
                </c:pt>
                <c:pt idx="1">
                  <c:v>0.5</c:v>
                </c:pt>
              </c:numCache>
            </c:numRef>
          </c:val>
        </c:ser>
        <c:dLbls>
          <c:showLegendKey val="0"/>
          <c:showVal val="0"/>
          <c:showCatName val="0"/>
          <c:showSerName val="0"/>
          <c:showPercent val="0"/>
          <c:showBubbleSize val="0"/>
        </c:dLbls>
        <c:gapWidth val="150"/>
        <c:axId val="416734184"/>
        <c:axId val="416733008"/>
      </c:barChart>
      <c:catAx>
        <c:axId val="416734184"/>
        <c:scaling>
          <c:orientation val="minMax"/>
        </c:scaling>
        <c:delete val="0"/>
        <c:axPos val="b"/>
        <c:numFmt formatCode="General" sourceLinked="1"/>
        <c:majorTickMark val="out"/>
        <c:minorTickMark val="none"/>
        <c:tickLblPos val="nextTo"/>
        <c:crossAx val="416733008"/>
        <c:crosses val="autoZero"/>
        <c:auto val="1"/>
        <c:lblAlgn val="ctr"/>
        <c:lblOffset val="100"/>
        <c:noMultiLvlLbl val="0"/>
      </c:catAx>
      <c:valAx>
        <c:axId val="416733008"/>
        <c:scaling>
          <c:orientation val="minMax"/>
          <c:max val="1"/>
        </c:scaling>
        <c:delete val="0"/>
        <c:axPos val="l"/>
        <c:majorGridlines/>
        <c:numFmt formatCode="General" sourceLinked="1"/>
        <c:majorTickMark val="out"/>
        <c:minorTickMark val="none"/>
        <c:tickLblPos val="nextTo"/>
        <c:crossAx val="416734184"/>
        <c:crosses val="autoZero"/>
        <c:crossBetween val="between"/>
        <c:majorUnit val="0.5"/>
      </c:valAx>
      <c:spPr>
        <a:noFill/>
        <a:ln w="21039">
          <a:noFill/>
        </a:ln>
      </c:spPr>
    </c:plotArea>
    <c:plotVisOnly val="1"/>
    <c:dispBlanksAs val="gap"/>
    <c:showDLblsOverMax val="0"/>
  </c:chart>
  <c:txPr>
    <a:bodyPr/>
    <a:lstStyle/>
    <a:p>
      <a:pPr>
        <a:defRPr sz="1491"/>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B04B06-7681-4041-B2BC-39E531C5CF33}" type="doc">
      <dgm:prSet loTypeId="urn:microsoft.com/office/officeart/2005/8/layout/chevron1" loCatId="process" qsTypeId="urn:microsoft.com/office/officeart/2005/8/quickstyle/simple4" qsCatId="simple" csTypeId="urn:microsoft.com/office/officeart/2005/8/colors/accent0_3" csCatId="mainScheme" phldr="1"/>
      <dgm:spPr/>
      <dgm:t>
        <a:bodyPr/>
        <a:lstStyle/>
        <a:p>
          <a:endParaRPr lang="en-US"/>
        </a:p>
      </dgm:t>
    </dgm:pt>
    <dgm:pt modelId="{ECA8B24A-753A-8940-B345-6BEB261A22C9}">
      <dgm:prSet phldrT="[Text]"/>
      <dgm:spPr>
        <a:solidFill>
          <a:schemeClr val="tx2"/>
        </a:solidFill>
      </dgm:spPr>
      <dgm:t>
        <a:bodyPr/>
        <a:lstStyle/>
        <a:p>
          <a:r>
            <a:rPr lang="en-US" dirty="0" smtClean="0"/>
            <a:t>Population</a:t>
          </a:r>
          <a:endParaRPr lang="en-US" dirty="0"/>
        </a:p>
      </dgm:t>
    </dgm:pt>
    <dgm:pt modelId="{94D586E5-39AE-224E-951B-5E747DA4AD76}" type="parTrans" cxnId="{B0D90B8C-ECD5-0843-98B4-3677F114C490}">
      <dgm:prSet/>
      <dgm:spPr/>
      <dgm:t>
        <a:bodyPr/>
        <a:lstStyle/>
        <a:p>
          <a:endParaRPr lang="en-US"/>
        </a:p>
      </dgm:t>
    </dgm:pt>
    <dgm:pt modelId="{FE6517A4-E865-0246-8953-9E700832F073}" type="sibTrans" cxnId="{B0D90B8C-ECD5-0843-98B4-3677F114C490}">
      <dgm:prSet/>
      <dgm:spPr/>
      <dgm:t>
        <a:bodyPr/>
        <a:lstStyle/>
        <a:p>
          <a:endParaRPr lang="en-US"/>
        </a:p>
      </dgm:t>
    </dgm:pt>
    <dgm:pt modelId="{D9F09B93-0EA0-8643-BB7C-588AC819199C}">
      <dgm:prSet phldrT="[Text]"/>
      <dgm:spPr>
        <a:noFill/>
      </dgm:spPr>
      <dgm:t>
        <a:bodyPr/>
        <a:lstStyle/>
        <a:p>
          <a:endParaRPr lang="en-US" dirty="0"/>
        </a:p>
      </dgm:t>
    </dgm:pt>
    <dgm:pt modelId="{7181AA2C-1806-CD40-9F2C-2B8254451A71}" type="parTrans" cxnId="{1BC3806E-C332-414A-BAC2-B3D8E65D6C3F}">
      <dgm:prSet/>
      <dgm:spPr/>
      <dgm:t>
        <a:bodyPr/>
        <a:lstStyle/>
        <a:p>
          <a:endParaRPr lang="en-US"/>
        </a:p>
      </dgm:t>
    </dgm:pt>
    <dgm:pt modelId="{93C40756-1A0A-E043-8B81-EDC8189962A3}" type="sibTrans" cxnId="{1BC3806E-C332-414A-BAC2-B3D8E65D6C3F}">
      <dgm:prSet/>
      <dgm:spPr/>
      <dgm:t>
        <a:bodyPr/>
        <a:lstStyle/>
        <a:p>
          <a:endParaRPr lang="en-US"/>
        </a:p>
      </dgm:t>
    </dgm:pt>
    <dgm:pt modelId="{9C577727-52E3-4E53-82A8-27012B751183}">
      <dgm:prSet phldrT="[Text]"/>
      <dgm:spPr>
        <a:noFill/>
      </dgm:spPr>
      <dgm:t>
        <a:bodyPr/>
        <a:lstStyle/>
        <a:p>
          <a:endParaRPr lang="en-US" dirty="0"/>
        </a:p>
      </dgm:t>
    </dgm:pt>
    <dgm:pt modelId="{5964C95A-14EF-4599-8B09-E3407F226F4F}" type="sibTrans" cxnId="{4FA59813-44D2-40DB-8CDB-580084773BCF}">
      <dgm:prSet/>
      <dgm:spPr/>
      <dgm:t>
        <a:bodyPr/>
        <a:lstStyle/>
        <a:p>
          <a:endParaRPr lang="en-US"/>
        </a:p>
      </dgm:t>
    </dgm:pt>
    <dgm:pt modelId="{BFE27CB9-E649-4202-9E14-5401AB746CCC}" type="parTrans" cxnId="{4FA59813-44D2-40DB-8CDB-580084773BCF}">
      <dgm:prSet/>
      <dgm:spPr/>
      <dgm:t>
        <a:bodyPr/>
        <a:lstStyle/>
        <a:p>
          <a:endParaRPr lang="en-US"/>
        </a:p>
      </dgm:t>
    </dgm:pt>
    <dgm:pt modelId="{F197C454-B2B2-4D60-8CE8-3FAEE58AAE55}" type="pres">
      <dgm:prSet presAssocID="{5CB04B06-7681-4041-B2BC-39E531C5CF33}" presName="Name0" presStyleCnt="0">
        <dgm:presLayoutVars>
          <dgm:dir/>
          <dgm:animLvl val="lvl"/>
          <dgm:resizeHandles val="exact"/>
        </dgm:presLayoutVars>
      </dgm:prSet>
      <dgm:spPr/>
      <dgm:t>
        <a:bodyPr/>
        <a:lstStyle/>
        <a:p>
          <a:endParaRPr lang="en-US"/>
        </a:p>
      </dgm:t>
    </dgm:pt>
    <dgm:pt modelId="{A540093F-F21D-654A-9D3D-62CE2998FA7E}" type="pres">
      <dgm:prSet presAssocID="{ECA8B24A-753A-8940-B345-6BEB261A22C9}" presName="parTxOnly" presStyleLbl="node1" presStyleIdx="0" presStyleCnt="3">
        <dgm:presLayoutVars>
          <dgm:chMax val="0"/>
          <dgm:chPref val="0"/>
          <dgm:bulletEnabled val="1"/>
        </dgm:presLayoutVars>
      </dgm:prSet>
      <dgm:spPr/>
      <dgm:t>
        <a:bodyPr/>
        <a:lstStyle/>
        <a:p>
          <a:endParaRPr lang="en-US"/>
        </a:p>
      </dgm:t>
    </dgm:pt>
    <dgm:pt modelId="{BA178723-2242-034F-ACB4-76BD3BBCA375}" type="pres">
      <dgm:prSet presAssocID="{FE6517A4-E865-0246-8953-9E700832F073}" presName="parTxOnlySpace" presStyleCnt="0"/>
      <dgm:spPr/>
    </dgm:pt>
    <dgm:pt modelId="{C056CF7E-0BAD-41B2-9A7A-E1DCC4CF9A79}" type="pres">
      <dgm:prSet presAssocID="{9C577727-52E3-4E53-82A8-27012B751183}" presName="parTxOnly" presStyleLbl="node1" presStyleIdx="1" presStyleCnt="3">
        <dgm:presLayoutVars>
          <dgm:chMax val="0"/>
          <dgm:chPref val="0"/>
          <dgm:bulletEnabled val="1"/>
        </dgm:presLayoutVars>
      </dgm:prSet>
      <dgm:spPr/>
      <dgm:t>
        <a:bodyPr/>
        <a:lstStyle/>
        <a:p>
          <a:endParaRPr lang="en-US"/>
        </a:p>
      </dgm:t>
    </dgm:pt>
    <dgm:pt modelId="{3CB6B409-3973-4CBA-9417-8B6028079324}" type="pres">
      <dgm:prSet presAssocID="{5964C95A-14EF-4599-8B09-E3407F226F4F}" presName="parTxOnlySpace" presStyleCnt="0"/>
      <dgm:spPr/>
    </dgm:pt>
    <dgm:pt modelId="{6DEE90DA-F90E-984F-B4ED-E4E8433F9188}" type="pres">
      <dgm:prSet presAssocID="{D9F09B93-0EA0-8643-BB7C-588AC819199C}" presName="parTxOnly" presStyleLbl="node1" presStyleIdx="2" presStyleCnt="3" custLinFactNeighborX="821">
        <dgm:presLayoutVars>
          <dgm:chMax val="0"/>
          <dgm:chPref val="0"/>
          <dgm:bulletEnabled val="1"/>
        </dgm:presLayoutVars>
      </dgm:prSet>
      <dgm:spPr/>
      <dgm:t>
        <a:bodyPr/>
        <a:lstStyle/>
        <a:p>
          <a:endParaRPr lang="en-US"/>
        </a:p>
      </dgm:t>
    </dgm:pt>
  </dgm:ptLst>
  <dgm:cxnLst>
    <dgm:cxn modelId="{01CA7E73-AB2A-B24E-924E-1F85A51F473C}" type="presOf" srcId="{5CB04B06-7681-4041-B2BC-39E531C5CF33}" destId="{F197C454-B2B2-4D60-8CE8-3FAEE58AAE55}" srcOrd="0" destOrd="0" presId="urn:microsoft.com/office/officeart/2005/8/layout/chevron1"/>
    <dgm:cxn modelId="{4FA59813-44D2-40DB-8CDB-580084773BCF}" srcId="{5CB04B06-7681-4041-B2BC-39E531C5CF33}" destId="{9C577727-52E3-4E53-82A8-27012B751183}" srcOrd="1" destOrd="0" parTransId="{BFE27CB9-E649-4202-9E14-5401AB746CCC}" sibTransId="{5964C95A-14EF-4599-8B09-E3407F226F4F}"/>
    <dgm:cxn modelId="{B0D90B8C-ECD5-0843-98B4-3677F114C490}" srcId="{5CB04B06-7681-4041-B2BC-39E531C5CF33}" destId="{ECA8B24A-753A-8940-B345-6BEB261A22C9}" srcOrd="0" destOrd="0" parTransId="{94D586E5-39AE-224E-951B-5E747DA4AD76}" sibTransId="{FE6517A4-E865-0246-8953-9E700832F073}"/>
    <dgm:cxn modelId="{1BC3806E-C332-414A-BAC2-B3D8E65D6C3F}" srcId="{5CB04B06-7681-4041-B2BC-39E531C5CF33}" destId="{D9F09B93-0EA0-8643-BB7C-588AC819199C}" srcOrd="2" destOrd="0" parTransId="{7181AA2C-1806-CD40-9F2C-2B8254451A71}" sibTransId="{93C40756-1A0A-E043-8B81-EDC8189962A3}"/>
    <dgm:cxn modelId="{4FA8FCDF-9CEF-5841-84B9-29D461DF85F2}" type="presOf" srcId="{ECA8B24A-753A-8940-B345-6BEB261A22C9}" destId="{A540093F-F21D-654A-9D3D-62CE2998FA7E}" srcOrd="0" destOrd="0" presId="urn:microsoft.com/office/officeart/2005/8/layout/chevron1"/>
    <dgm:cxn modelId="{A6EA1649-FCC4-3A40-A771-B7BE1CB184B4}" type="presOf" srcId="{9C577727-52E3-4E53-82A8-27012B751183}" destId="{C056CF7E-0BAD-41B2-9A7A-E1DCC4CF9A79}" srcOrd="0" destOrd="0" presId="urn:microsoft.com/office/officeart/2005/8/layout/chevron1"/>
    <dgm:cxn modelId="{C020B579-5346-D64C-AE1B-F41A115A1D23}" type="presOf" srcId="{D9F09B93-0EA0-8643-BB7C-588AC819199C}" destId="{6DEE90DA-F90E-984F-B4ED-E4E8433F9188}" srcOrd="0" destOrd="0" presId="urn:microsoft.com/office/officeart/2005/8/layout/chevron1"/>
    <dgm:cxn modelId="{DC32401D-5F3C-1249-B5B9-C6016570BB65}" type="presParOf" srcId="{F197C454-B2B2-4D60-8CE8-3FAEE58AAE55}" destId="{A540093F-F21D-654A-9D3D-62CE2998FA7E}" srcOrd="0" destOrd="0" presId="urn:microsoft.com/office/officeart/2005/8/layout/chevron1"/>
    <dgm:cxn modelId="{D9434B87-32A1-CA40-82DA-2944AF0286A5}" type="presParOf" srcId="{F197C454-B2B2-4D60-8CE8-3FAEE58AAE55}" destId="{BA178723-2242-034F-ACB4-76BD3BBCA375}" srcOrd="1" destOrd="0" presId="urn:microsoft.com/office/officeart/2005/8/layout/chevron1"/>
    <dgm:cxn modelId="{CC24B4E5-8363-3D45-9B75-82F49081C3A3}" type="presParOf" srcId="{F197C454-B2B2-4D60-8CE8-3FAEE58AAE55}" destId="{C056CF7E-0BAD-41B2-9A7A-E1DCC4CF9A79}" srcOrd="2" destOrd="0" presId="urn:microsoft.com/office/officeart/2005/8/layout/chevron1"/>
    <dgm:cxn modelId="{691A47AC-634F-624E-A1CA-CAE22BE8077D}" type="presParOf" srcId="{F197C454-B2B2-4D60-8CE8-3FAEE58AAE55}" destId="{3CB6B409-3973-4CBA-9417-8B6028079324}" srcOrd="3" destOrd="0" presId="urn:microsoft.com/office/officeart/2005/8/layout/chevron1"/>
    <dgm:cxn modelId="{1CE2547C-FACD-B745-854B-3A705509AFA1}" type="presParOf" srcId="{F197C454-B2B2-4D60-8CE8-3FAEE58AAE55}" destId="{6DEE90DA-F90E-984F-B4ED-E4E8433F9188}"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B04B06-7681-4041-B2BC-39E531C5CF33}" type="doc">
      <dgm:prSet loTypeId="urn:microsoft.com/office/officeart/2005/8/layout/chevron1" loCatId="process" qsTypeId="urn:microsoft.com/office/officeart/2005/8/quickstyle/simple4" qsCatId="simple" csTypeId="urn:microsoft.com/office/officeart/2005/8/colors/accent0_3" csCatId="mainScheme" phldr="1"/>
      <dgm:spPr/>
      <dgm:t>
        <a:bodyPr/>
        <a:lstStyle/>
        <a:p>
          <a:endParaRPr lang="en-US"/>
        </a:p>
      </dgm:t>
    </dgm:pt>
    <dgm:pt modelId="{9C577727-52E3-4E53-82A8-27012B751183}">
      <dgm:prSet phldrT="[Text]"/>
      <dgm:spPr>
        <a:solidFill>
          <a:schemeClr val="tx2"/>
        </a:solidFill>
      </dgm:spPr>
      <dgm:t>
        <a:bodyPr/>
        <a:lstStyle/>
        <a:p>
          <a:r>
            <a:rPr lang="en-US" dirty="0" smtClean="0"/>
            <a:t>Sample</a:t>
          </a:r>
          <a:endParaRPr lang="en-US" dirty="0"/>
        </a:p>
      </dgm:t>
    </dgm:pt>
    <dgm:pt modelId="{5964C95A-14EF-4599-8B09-E3407F226F4F}" type="sibTrans" cxnId="{4FA59813-44D2-40DB-8CDB-580084773BCF}">
      <dgm:prSet/>
      <dgm:spPr/>
      <dgm:t>
        <a:bodyPr/>
        <a:lstStyle/>
        <a:p>
          <a:endParaRPr lang="en-US"/>
        </a:p>
      </dgm:t>
    </dgm:pt>
    <dgm:pt modelId="{BFE27CB9-E649-4202-9E14-5401AB746CCC}" type="parTrans" cxnId="{4FA59813-44D2-40DB-8CDB-580084773BCF}">
      <dgm:prSet/>
      <dgm:spPr/>
      <dgm:t>
        <a:bodyPr/>
        <a:lstStyle/>
        <a:p>
          <a:endParaRPr lang="en-US"/>
        </a:p>
      </dgm:t>
    </dgm:pt>
    <dgm:pt modelId="{ECA8B24A-753A-8940-B345-6BEB261A22C9}">
      <dgm:prSet phldrT="[Text]"/>
      <dgm:spPr>
        <a:solidFill>
          <a:schemeClr val="tx2"/>
        </a:solidFill>
      </dgm:spPr>
      <dgm:t>
        <a:bodyPr/>
        <a:lstStyle/>
        <a:p>
          <a:r>
            <a:rPr lang="en-US" dirty="0" smtClean="0"/>
            <a:t>Population</a:t>
          </a:r>
          <a:endParaRPr lang="en-US" dirty="0"/>
        </a:p>
      </dgm:t>
    </dgm:pt>
    <dgm:pt modelId="{94D586E5-39AE-224E-951B-5E747DA4AD76}" type="parTrans" cxnId="{B0D90B8C-ECD5-0843-98B4-3677F114C490}">
      <dgm:prSet/>
      <dgm:spPr/>
      <dgm:t>
        <a:bodyPr/>
        <a:lstStyle/>
        <a:p>
          <a:endParaRPr lang="en-US"/>
        </a:p>
      </dgm:t>
    </dgm:pt>
    <dgm:pt modelId="{FE6517A4-E865-0246-8953-9E700832F073}" type="sibTrans" cxnId="{B0D90B8C-ECD5-0843-98B4-3677F114C490}">
      <dgm:prSet/>
      <dgm:spPr/>
      <dgm:t>
        <a:bodyPr/>
        <a:lstStyle/>
        <a:p>
          <a:endParaRPr lang="en-US"/>
        </a:p>
      </dgm:t>
    </dgm:pt>
    <dgm:pt modelId="{D9F09B93-0EA0-8643-BB7C-588AC819199C}">
      <dgm:prSet phldrT="[Text]"/>
      <dgm:spPr>
        <a:noFill/>
      </dgm:spPr>
      <dgm:t>
        <a:bodyPr/>
        <a:lstStyle/>
        <a:p>
          <a:endParaRPr lang="en-US" dirty="0"/>
        </a:p>
      </dgm:t>
    </dgm:pt>
    <dgm:pt modelId="{7181AA2C-1806-CD40-9F2C-2B8254451A71}" type="parTrans" cxnId="{1BC3806E-C332-414A-BAC2-B3D8E65D6C3F}">
      <dgm:prSet/>
      <dgm:spPr/>
      <dgm:t>
        <a:bodyPr/>
        <a:lstStyle/>
        <a:p>
          <a:endParaRPr lang="en-US"/>
        </a:p>
      </dgm:t>
    </dgm:pt>
    <dgm:pt modelId="{93C40756-1A0A-E043-8B81-EDC8189962A3}" type="sibTrans" cxnId="{1BC3806E-C332-414A-BAC2-B3D8E65D6C3F}">
      <dgm:prSet/>
      <dgm:spPr/>
      <dgm:t>
        <a:bodyPr/>
        <a:lstStyle/>
        <a:p>
          <a:endParaRPr lang="en-US"/>
        </a:p>
      </dgm:t>
    </dgm:pt>
    <dgm:pt modelId="{F197C454-B2B2-4D60-8CE8-3FAEE58AAE55}" type="pres">
      <dgm:prSet presAssocID="{5CB04B06-7681-4041-B2BC-39E531C5CF33}" presName="Name0" presStyleCnt="0">
        <dgm:presLayoutVars>
          <dgm:dir/>
          <dgm:animLvl val="lvl"/>
          <dgm:resizeHandles val="exact"/>
        </dgm:presLayoutVars>
      </dgm:prSet>
      <dgm:spPr/>
      <dgm:t>
        <a:bodyPr/>
        <a:lstStyle/>
        <a:p>
          <a:endParaRPr lang="en-US"/>
        </a:p>
      </dgm:t>
    </dgm:pt>
    <dgm:pt modelId="{A540093F-F21D-654A-9D3D-62CE2998FA7E}" type="pres">
      <dgm:prSet presAssocID="{ECA8B24A-753A-8940-B345-6BEB261A22C9}" presName="parTxOnly" presStyleLbl="node1" presStyleIdx="0" presStyleCnt="3" custLinFactNeighborX="-821">
        <dgm:presLayoutVars>
          <dgm:chMax val="0"/>
          <dgm:chPref val="0"/>
          <dgm:bulletEnabled val="1"/>
        </dgm:presLayoutVars>
      </dgm:prSet>
      <dgm:spPr/>
      <dgm:t>
        <a:bodyPr/>
        <a:lstStyle/>
        <a:p>
          <a:endParaRPr lang="en-US"/>
        </a:p>
      </dgm:t>
    </dgm:pt>
    <dgm:pt modelId="{BA178723-2242-034F-ACB4-76BD3BBCA375}" type="pres">
      <dgm:prSet presAssocID="{FE6517A4-E865-0246-8953-9E700832F073}" presName="parTxOnlySpace" presStyleCnt="0"/>
      <dgm:spPr/>
    </dgm:pt>
    <dgm:pt modelId="{C056CF7E-0BAD-41B2-9A7A-E1DCC4CF9A79}" type="pres">
      <dgm:prSet presAssocID="{9C577727-52E3-4E53-82A8-27012B751183}" presName="parTxOnly" presStyleLbl="node1" presStyleIdx="1" presStyleCnt="3">
        <dgm:presLayoutVars>
          <dgm:chMax val="0"/>
          <dgm:chPref val="0"/>
          <dgm:bulletEnabled val="1"/>
        </dgm:presLayoutVars>
      </dgm:prSet>
      <dgm:spPr/>
      <dgm:t>
        <a:bodyPr/>
        <a:lstStyle/>
        <a:p>
          <a:endParaRPr lang="en-US"/>
        </a:p>
      </dgm:t>
    </dgm:pt>
    <dgm:pt modelId="{3CB6B409-3973-4CBA-9417-8B6028079324}" type="pres">
      <dgm:prSet presAssocID="{5964C95A-14EF-4599-8B09-E3407F226F4F}" presName="parTxOnlySpace" presStyleCnt="0"/>
      <dgm:spPr/>
    </dgm:pt>
    <dgm:pt modelId="{6DEE90DA-F90E-984F-B4ED-E4E8433F9188}" type="pres">
      <dgm:prSet presAssocID="{D9F09B93-0EA0-8643-BB7C-588AC819199C}" presName="parTxOnly" presStyleLbl="node1" presStyleIdx="2" presStyleCnt="3">
        <dgm:presLayoutVars>
          <dgm:chMax val="0"/>
          <dgm:chPref val="0"/>
          <dgm:bulletEnabled val="1"/>
        </dgm:presLayoutVars>
      </dgm:prSet>
      <dgm:spPr/>
      <dgm:t>
        <a:bodyPr/>
        <a:lstStyle/>
        <a:p>
          <a:endParaRPr lang="en-US"/>
        </a:p>
      </dgm:t>
    </dgm:pt>
  </dgm:ptLst>
  <dgm:cxnLst>
    <dgm:cxn modelId="{4FA59813-44D2-40DB-8CDB-580084773BCF}" srcId="{5CB04B06-7681-4041-B2BC-39E531C5CF33}" destId="{9C577727-52E3-4E53-82A8-27012B751183}" srcOrd="1" destOrd="0" parTransId="{BFE27CB9-E649-4202-9E14-5401AB746CCC}" sibTransId="{5964C95A-14EF-4599-8B09-E3407F226F4F}"/>
    <dgm:cxn modelId="{B0D90B8C-ECD5-0843-98B4-3677F114C490}" srcId="{5CB04B06-7681-4041-B2BC-39E531C5CF33}" destId="{ECA8B24A-753A-8940-B345-6BEB261A22C9}" srcOrd="0" destOrd="0" parTransId="{94D586E5-39AE-224E-951B-5E747DA4AD76}" sibTransId="{FE6517A4-E865-0246-8953-9E700832F073}"/>
    <dgm:cxn modelId="{04F9597D-64B6-6247-8E24-FC9948B55694}" type="presOf" srcId="{D9F09B93-0EA0-8643-BB7C-588AC819199C}" destId="{6DEE90DA-F90E-984F-B4ED-E4E8433F9188}" srcOrd="0" destOrd="0" presId="urn:microsoft.com/office/officeart/2005/8/layout/chevron1"/>
    <dgm:cxn modelId="{1BC3806E-C332-414A-BAC2-B3D8E65D6C3F}" srcId="{5CB04B06-7681-4041-B2BC-39E531C5CF33}" destId="{D9F09B93-0EA0-8643-BB7C-588AC819199C}" srcOrd="2" destOrd="0" parTransId="{7181AA2C-1806-CD40-9F2C-2B8254451A71}" sibTransId="{93C40756-1A0A-E043-8B81-EDC8189962A3}"/>
    <dgm:cxn modelId="{8FFB56BB-D85C-A944-BBE3-72948ED4E166}" type="presOf" srcId="{ECA8B24A-753A-8940-B345-6BEB261A22C9}" destId="{A540093F-F21D-654A-9D3D-62CE2998FA7E}" srcOrd="0" destOrd="0" presId="urn:microsoft.com/office/officeart/2005/8/layout/chevron1"/>
    <dgm:cxn modelId="{43225885-0163-B84F-BEE5-017DF56E5A0E}" type="presOf" srcId="{5CB04B06-7681-4041-B2BC-39E531C5CF33}" destId="{F197C454-B2B2-4D60-8CE8-3FAEE58AAE55}" srcOrd="0" destOrd="0" presId="urn:microsoft.com/office/officeart/2005/8/layout/chevron1"/>
    <dgm:cxn modelId="{7A5C8150-BC39-7642-B3CE-6E71B11810EE}" type="presOf" srcId="{9C577727-52E3-4E53-82A8-27012B751183}" destId="{C056CF7E-0BAD-41B2-9A7A-E1DCC4CF9A79}" srcOrd="0" destOrd="0" presId="urn:microsoft.com/office/officeart/2005/8/layout/chevron1"/>
    <dgm:cxn modelId="{33F65DA5-153E-574B-8697-EFE51E903560}" type="presParOf" srcId="{F197C454-B2B2-4D60-8CE8-3FAEE58AAE55}" destId="{A540093F-F21D-654A-9D3D-62CE2998FA7E}" srcOrd="0" destOrd="0" presId="urn:microsoft.com/office/officeart/2005/8/layout/chevron1"/>
    <dgm:cxn modelId="{0EB8C79E-CECD-744D-8343-A3D2EC14E191}" type="presParOf" srcId="{F197C454-B2B2-4D60-8CE8-3FAEE58AAE55}" destId="{BA178723-2242-034F-ACB4-76BD3BBCA375}" srcOrd="1" destOrd="0" presId="urn:microsoft.com/office/officeart/2005/8/layout/chevron1"/>
    <dgm:cxn modelId="{C64120CC-B83C-DA42-AE74-F42A070306E2}" type="presParOf" srcId="{F197C454-B2B2-4D60-8CE8-3FAEE58AAE55}" destId="{C056CF7E-0BAD-41B2-9A7A-E1DCC4CF9A79}" srcOrd="2" destOrd="0" presId="urn:microsoft.com/office/officeart/2005/8/layout/chevron1"/>
    <dgm:cxn modelId="{DAB38047-19EA-5442-BA63-F7EA6DF32ACE}" type="presParOf" srcId="{F197C454-B2B2-4D60-8CE8-3FAEE58AAE55}" destId="{3CB6B409-3973-4CBA-9417-8B6028079324}" srcOrd="3" destOrd="0" presId="urn:microsoft.com/office/officeart/2005/8/layout/chevron1"/>
    <dgm:cxn modelId="{213F2927-163A-984A-9A0B-221FB9B9ACC6}" type="presParOf" srcId="{F197C454-B2B2-4D60-8CE8-3FAEE58AAE55}" destId="{6DEE90DA-F90E-984F-B4ED-E4E8433F9188}" srcOrd="4"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CB04B06-7681-4041-B2BC-39E531C5CF33}" type="doc">
      <dgm:prSet loTypeId="urn:microsoft.com/office/officeart/2005/8/layout/chevron1" loCatId="process" qsTypeId="urn:microsoft.com/office/officeart/2005/8/quickstyle/simple4" qsCatId="simple" csTypeId="urn:microsoft.com/office/officeart/2005/8/colors/accent0_3" csCatId="mainScheme" phldr="1"/>
      <dgm:spPr/>
      <dgm:t>
        <a:bodyPr/>
        <a:lstStyle/>
        <a:p>
          <a:endParaRPr lang="en-US"/>
        </a:p>
      </dgm:t>
    </dgm:pt>
    <dgm:pt modelId="{5C4F6BEB-C3D1-4328-8A01-93FF07DA05D9}">
      <dgm:prSet phldrT="[Text]"/>
      <dgm:spPr>
        <a:solidFill>
          <a:schemeClr val="tx2"/>
        </a:solidFill>
      </dgm:spPr>
      <dgm:t>
        <a:bodyPr/>
        <a:lstStyle/>
        <a:p>
          <a:r>
            <a:rPr lang="en-US" dirty="0" smtClean="0"/>
            <a:t>Sampling Distribution</a:t>
          </a:r>
          <a:endParaRPr lang="en-US" dirty="0"/>
        </a:p>
      </dgm:t>
    </dgm:pt>
    <dgm:pt modelId="{7F43377D-2DCD-4929-87EA-E428905B4C8C}" type="parTrans" cxnId="{B1C59C09-17F5-423E-8CE8-19C9156F0861}">
      <dgm:prSet/>
      <dgm:spPr/>
      <dgm:t>
        <a:bodyPr/>
        <a:lstStyle/>
        <a:p>
          <a:endParaRPr lang="en-US"/>
        </a:p>
      </dgm:t>
    </dgm:pt>
    <dgm:pt modelId="{B655D0E1-DF71-4378-82A0-C12ADCED62F7}" type="sibTrans" cxnId="{B1C59C09-17F5-423E-8CE8-19C9156F0861}">
      <dgm:prSet/>
      <dgm:spPr/>
      <dgm:t>
        <a:bodyPr/>
        <a:lstStyle/>
        <a:p>
          <a:endParaRPr lang="en-US"/>
        </a:p>
      </dgm:t>
    </dgm:pt>
    <dgm:pt modelId="{9C577727-52E3-4E53-82A8-27012B751183}">
      <dgm:prSet phldrT="[Text]"/>
      <dgm:spPr>
        <a:solidFill>
          <a:schemeClr val="tx2"/>
        </a:solidFill>
      </dgm:spPr>
      <dgm:t>
        <a:bodyPr/>
        <a:lstStyle/>
        <a:p>
          <a:r>
            <a:rPr lang="en-US" dirty="0" smtClean="0"/>
            <a:t>Sample</a:t>
          </a:r>
          <a:endParaRPr lang="en-US" dirty="0"/>
        </a:p>
      </dgm:t>
    </dgm:pt>
    <dgm:pt modelId="{5964C95A-14EF-4599-8B09-E3407F226F4F}" type="sibTrans" cxnId="{4FA59813-44D2-40DB-8CDB-580084773BCF}">
      <dgm:prSet/>
      <dgm:spPr/>
      <dgm:t>
        <a:bodyPr/>
        <a:lstStyle/>
        <a:p>
          <a:endParaRPr lang="en-US"/>
        </a:p>
      </dgm:t>
    </dgm:pt>
    <dgm:pt modelId="{BFE27CB9-E649-4202-9E14-5401AB746CCC}" type="parTrans" cxnId="{4FA59813-44D2-40DB-8CDB-580084773BCF}">
      <dgm:prSet/>
      <dgm:spPr/>
      <dgm:t>
        <a:bodyPr/>
        <a:lstStyle/>
        <a:p>
          <a:endParaRPr lang="en-US"/>
        </a:p>
      </dgm:t>
    </dgm:pt>
    <dgm:pt modelId="{ECA8B24A-753A-8940-B345-6BEB261A22C9}">
      <dgm:prSet phldrT="[Text]"/>
      <dgm:spPr>
        <a:solidFill>
          <a:schemeClr val="tx2"/>
        </a:solidFill>
      </dgm:spPr>
      <dgm:t>
        <a:bodyPr/>
        <a:lstStyle/>
        <a:p>
          <a:r>
            <a:rPr lang="en-US" dirty="0" smtClean="0"/>
            <a:t>Population</a:t>
          </a:r>
          <a:endParaRPr lang="en-US" dirty="0"/>
        </a:p>
      </dgm:t>
    </dgm:pt>
    <dgm:pt modelId="{94D586E5-39AE-224E-951B-5E747DA4AD76}" type="parTrans" cxnId="{B0D90B8C-ECD5-0843-98B4-3677F114C490}">
      <dgm:prSet/>
      <dgm:spPr/>
      <dgm:t>
        <a:bodyPr/>
        <a:lstStyle/>
        <a:p>
          <a:endParaRPr lang="en-US"/>
        </a:p>
      </dgm:t>
    </dgm:pt>
    <dgm:pt modelId="{FE6517A4-E865-0246-8953-9E700832F073}" type="sibTrans" cxnId="{B0D90B8C-ECD5-0843-98B4-3677F114C490}">
      <dgm:prSet/>
      <dgm:spPr/>
      <dgm:t>
        <a:bodyPr/>
        <a:lstStyle/>
        <a:p>
          <a:endParaRPr lang="en-US"/>
        </a:p>
      </dgm:t>
    </dgm:pt>
    <dgm:pt modelId="{F197C454-B2B2-4D60-8CE8-3FAEE58AAE55}" type="pres">
      <dgm:prSet presAssocID="{5CB04B06-7681-4041-B2BC-39E531C5CF33}" presName="Name0" presStyleCnt="0">
        <dgm:presLayoutVars>
          <dgm:dir/>
          <dgm:animLvl val="lvl"/>
          <dgm:resizeHandles val="exact"/>
        </dgm:presLayoutVars>
      </dgm:prSet>
      <dgm:spPr/>
      <dgm:t>
        <a:bodyPr/>
        <a:lstStyle/>
        <a:p>
          <a:endParaRPr lang="en-US"/>
        </a:p>
      </dgm:t>
    </dgm:pt>
    <dgm:pt modelId="{A540093F-F21D-654A-9D3D-62CE2998FA7E}" type="pres">
      <dgm:prSet presAssocID="{ECA8B24A-753A-8940-B345-6BEB261A22C9}" presName="parTxOnly" presStyleLbl="node1" presStyleIdx="0" presStyleCnt="3">
        <dgm:presLayoutVars>
          <dgm:chMax val="0"/>
          <dgm:chPref val="0"/>
          <dgm:bulletEnabled val="1"/>
        </dgm:presLayoutVars>
      </dgm:prSet>
      <dgm:spPr/>
      <dgm:t>
        <a:bodyPr/>
        <a:lstStyle/>
        <a:p>
          <a:endParaRPr lang="en-US"/>
        </a:p>
      </dgm:t>
    </dgm:pt>
    <dgm:pt modelId="{BA178723-2242-034F-ACB4-76BD3BBCA375}" type="pres">
      <dgm:prSet presAssocID="{FE6517A4-E865-0246-8953-9E700832F073}" presName="parTxOnlySpace" presStyleCnt="0"/>
      <dgm:spPr/>
    </dgm:pt>
    <dgm:pt modelId="{C056CF7E-0BAD-41B2-9A7A-E1DCC4CF9A79}" type="pres">
      <dgm:prSet presAssocID="{9C577727-52E3-4E53-82A8-27012B751183}" presName="parTxOnly" presStyleLbl="node1" presStyleIdx="1" presStyleCnt="3">
        <dgm:presLayoutVars>
          <dgm:chMax val="0"/>
          <dgm:chPref val="0"/>
          <dgm:bulletEnabled val="1"/>
        </dgm:presLayoutVars>
      </dgm:prSet>
      <dgm:spPr/>
      <dgm:t>
        <a:bodyPr/>
        <a:lstStyle/>
        <a:p>
          <a:endParaRPr lang="en-US"/>
        </a:p>
      </dgm:t>
    </dgm:pt>
    <dgm:pt modelId="{3CB6B409-3973-4CBA-9417-8B6028079324}" type="pres">
      <dgm:prSet presAssocID="{5964C95A-14EF-4599-8B09-E3407F226F4F}" presName="parTxOnlySpace" presStyleCnt="0"/>
      <dgm:spPr/>
    </dgm:pt>
    <dgm:pt modelId="{EB9CA18F-AF01-41E4-95C6-F04EE58EAC4C}" type="pres">
      <dgm:prSet presAssocID="{5C4F6BEB-C3D1-4328-8A01-93FF07DA05D9}" presName="parTxOnly" presStyleLbl="node1" presStyleIdx="2" presStyleCnt="3">
        <dgm:presLayoutVars>
          <dgm:chMax val="0"/>
          <dgm:chPref val="0"/>
          <dgm:bulletEnabled val="1"/>
        </dgm:presLayoutVars>
      </dgm:prSet>
      <dgm:spPr/>
      <dgm:t>
        <a:bodyPr/>
        <a:lstStyle/>
        <a:p>
          <a:endParaRPr lang="en-US"/>
        </a:p>
      </dgm:t>
    </dgm:pt>
  </dgm:ptLst>
  <dgm:cxnLst>
    <dgm:cxn modelId="{4FA59813-44D2-40DB-8CDB-580084773BCF}" srcId="{5CB04B06-7681-4041-B2BC-39E531C5CF33}" destId="{9C577727-52E3-4E53-82A8-27012B751183}" srcOrd="1" destOrd="0" parTransId="{BFE27CB9-E649-4202-9E14-5401AB746CCC}" sibTransId="{5964C95A-14EF-4599-8B09-E3407F226F4F}"/>
    <dgm:cxn modelId="{377A41B6-9689-8549-BBA7-3F7DF0E910EC}" type="presOf" srcId="{5CB04B06-7681-4041-B2BC-39E531C5CF33}" destId="{F197C454-B2B2-4D60-8CE8-3FAEE58AAE55}" srcOrd="0" destOrd="0" presId="urn:microsoft.com/office/officeart/2005/8/layout/chevron1"/>
    <dgm:cxn modelId="{49267B08-DE91-6D4D-B563-45E7F52BBC93}" type="presOf" srcId="{5C4F6BEB-C3D1-4328-8A01-93FF07DA05D9}" destId="{EB9CA18F-AF01-41E4-95C6-F04EE58EAC4C}" srcOrd="0" destOrd="0" presId="urn:microsoft.com/office/officeart/2005/8/layout/chevron1"/>
    <dgm:cxn modelId="{B1C59C09-17F5-423E-8CE8-19C9156F0861}" srcId="{5CB04B06-7681-4041-B2BC-39E531C5CF33}" destId="{5C4F6BEB-C3D1-4328-8A01-93FF07DA05D9}" srcOrd="2" destOrd="0" parTransId="{7F43377D-2DCD-4929-87EA-E428905B4C8C}" sibTransId="{B655D0E1-DF71-4378-82A0-C12ADCED62F7}"/>
    <dgm:cxn modelId="{B0D90B8C-ECD5-0843-98B4-3677F114C490}" srcId="{5CB04B06-7681-4041-B2BC-39E531C5CF33}" destId="{ECA8B24A-753A-8940-B345-6BEB261A22C9}" srcOrd="0" destOrd="0" parTransId="{94D586E5-39AE-224E-951B-5E747DA4AD76}" sibTransId="{FE6517A4-E865-0246-8953-9E700832F073}"/>
    <dgm:cxn modelId="{A0B9344B-F2A2-274A-B975-8C7DC034DF1D}" type="presOf" srcId="{ECA8B24A-753A-8940-B345-6BEB261A22C9}" destId="{A540093F-F21D-654A-9D3D-62CE2998FA7E}" srcOrd="0" destOrd="0" presId="urn:microsoft.com/office/officeart/2005/8/layout/chevron1"/>
    <dgm:cxn modelId="{4BF21EA6-66B4-4041-994F-39F5F99522F5}" type="presOf" srcId="{9C577727-52E3-4E53-82A8-27012B751183}" destId="{C056CF7E-0BAD-41B2-9A7A-E1DCC4CF9A79}" srcOrd="0" destOrd="0" presId="urn:microsoft.com/office/officeart/2005/8/layout/chevron1"/>
    <dgm:cxn modelId="{3D7FA0D0-5AAC-9249-971D-7DDAB8CD2A9F}" type="presParOf" srcId="{F197C454-B2B2-4D60-8CE8-3FAEE58AAE55}" destId="{A540093F-F21D-654A-9D3D-62CE2998FA7E}" srcOrd="0" destOrd="0" presId="urn:microsoft.com/office/officeart/2005/8/layout/chevron1"/>
    <dgm:cxn modelId="{87347DFB-4BC5-3B48-8DD8-5D33FAEDFE1E}" type="presParOf" srcId="{F197C454-B2B2-4D60-8CE8-3FAEE58AAE55}" destId="{BA178723-2242-034F-ACB4-76BD3BBCA375}" srcOrd="1" destOrd="0" presId="urn:microsoft.com/office/officeart/2005/8/layout/chevron1"/>
    <dgm:cxn modelId="{6E6F9962-70F9-F143-8D6F-FC3404CB7661}" type="presParOf" srcId="{F197C454-B2B2-4D60-8CE8-3FAEE58AAE55}" destId="{C056CF7E-0BAD-41B2-9A7A-E1DCC4CF9A79}" srcOrd="2" destOrd="0" presId="urn:microsoft.com/office/officeart/2005/8/layout/chevron1"/>
    <dgm:cxn modelId="{412BB76B-7105-FC40-859C-A90E9780D27E}" type="presParOf" srcId="{F197C454-B2B2-4D60-8CE8-3FAEE58AAE55}" destId="{3CB6B409-3973-4CBA-9417-8B6028079324}" srcOrd="3" destOrd="0" presId="urn:microsoft.com/office/officeart/2005/8/layout/chevron1"/>
    <dgm:cxn modelId="{8232C10B-17EF-674D-8C04-8B8F9E4475D0}" type="presParOf" srcId="{F197C454-B2B2-4D60-8CE8-3FAEE58AAE55}" destId="{EB9CA18F-AF01-41E4-95C6-F04EE58EAC4C}" srcOrd="4" destOrd="0" presId="urn:microsoft.com/office/officeart/2005/8/layout/chevron1"/>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CB04B06-7681-4041-B2BC-39E531C5CF33}" type="doc">
      <dgm:prSet loTypeId="urn:microsoft.com/office/officeart/2005/8/layout/chevron1" loCatId="process" qsTypeId="urn:microsoft.com/office/officeart/2005/8/quickstyle/simple4" qsCatId="simple" csTypeId="urn:microsoft.com/office/officeart/2005/8/colors/accent0_3" csCatId="mainScheme" phldr="1"/>
      <dgm:spPr/>
      <dgm:t>
        <a:bodyPr/>
        <a:lstStyle/>
        <a:p>
          <a:endParaRPr lang="en-US"/>
        </a:p>
      </dgm:t>
    </dgm:pt>
    <dgm:pt modelId="{5C4F6BEB-C3D1-4328-8A01-93FF07DA05D9}">
      <dgm:prSet phldrT="[Text]"/>
      <dgm:spPr>
        <a:solidFill>
          <a:schemeClr val="tx2"/>
        </a:solidFill>
      </dgm:spPr>
      <dgm:t>
        <a:bodyPr/>
        <a:lstStyle/>
        <a:p>
          <a:r>
            <a:rPr lang="en-US" dirty="0" smtClean="0"/>
            <a:t>Sampling Distribution</a:t>
          </a:r>
          <a:endParaRPr lang="en-US" dirty="0"/>
        </a:p>
      </dgm:t>
    </dgm:pt>
    <dgm:pt modelId="{7F43377D-2DCD-4929-87EA-E428905B4C8C}" type="parTrans" cxnId="{B1C59C09-17F5-423E-8CE8-19C9156F0861}">
      <dgm:prSet/>
      <dgm:spPr/>
      <dgm:t>
        <a:bodyPr/>
        <a:lstStyle/>
        <a:p>
          <a:endParaRPr lang="en-US"/>
        </a:p>
      </dgm:t>
    </dgm:pt>
    <dgm:pt modelId="{B655D0E1-DF71-4378-82A0-C12ADCED62F7}" type="sibTrans" cxnId="{B1C59C09-17F5-423E-8CE8-19C9156F0861}">
      <dgm:prSet/>
      <dgm:spPr/>
      <dgm:t>
        <a:bodyPr/>
        <a:lstStyle/>
        <a:p>
          <a:endParaRPr lang="en-US"/>
        </a:p>
      </dgm:t>
    </dgm:pt>
    <dgm:pt modelId="{9C577727-52E3-4E53-82A8-27012B751183}">
      <dgm:prSet phldrT="[Text]"/>
      <dgm:spPr>
        <a:solidFill>
          <a:schemeClr val="tx2"/>
        </a:solidFill>
      </dgm:spPr>
      <dgm:t>
        <a:bodyPr/>
        <a:lstStyle/>
        <a:p>
          <a:r>
            <a:rPr lang="en-US" dirty="0" smtClean="0"/>
            <a:t>Sample</a:t>
          </a:r>
          <a:endParaRPr lang="en-US" dirty="0"/>
        </a:p>
      </dgm:t>
    </dgm:pt>
    <dgm:pt modelId="{5964C95A-14EF-4599-8B09-E3407F226F4F}" type="sibTrans" cxnId="{4FA59813-44D2-40DB-8CDB-580084773BCF}">
      <dgm:prSet/>
      <dgm:spPr/>
      <dgm:t>
        <a:bodyPr/>
        <a:lstStyle/>
        <a:p>
          <a:endParaRPr lang="en-US"/>
        </a:p>
      </dgm:t>
    </dgm:pt>
    <dgm:pt modelId="{BFE27CB9-E649-4202-9E14-5401AB746CCC}" type="parTrans" cxnId="{4FA59813-44D2-40DB-8CDB-580084773BCF}">
      <dgm:prSet/>
      <dgm:spPr/>
      <dgm:t>
        <a:bodyPr/>
        <a:lstStyle/>
        <a:p>
          <a:endParaRPr lang="en-US"/>
        </a:p>
      </dgm:t>
    </dgm:pt>
    <dgm:pt modelId="{ECA8B24A-753A-8940-B345-6BEB261A22C9}">
      <dgm:prSet phldrT="[Text]"/>
      <dgm:spPr>
        <a:solidFill>
          <a:schemeClr val="tx2"/>
        </a:solidFill>
      </dgm:spPr>
      <dgm:t>
        <a:bodyPr/>
        <a:lstStyle/>
        <a:p>
          <a:r>
            <a:rPr lang="en-US" dirty="0" smtClean="0"/>
            <a:t>Population</a:t>
          </a:r>
          <a:endParaRPr lang="en-US" dirty="0"/>
        </a:p>
      </dgm:t>
    </dgm:pt>
    <dgm:pt modelId="{94D586E5-39AE-224E-951B-5E747DA4AD76}" type="parTrans" cxnId="{B0D90B8C-ECD5-0843-98B4-3677F114C490}">
      <dgm:prSet/>
      <dgm:spPr/>
      <dgm:t>
        <a:bodyPr/>
        <a:lstStyle/>
        <a:p>
          <a:endParaRPr lang="en-US"/>
        </a:p>
      </dgm:t>
    </dgm:pt>
    <dgm:pt modelId="{FE6517A4-E865-0246-8953-9E700832F073}" type="sibTrans" cxnId="{B0D90B8C-ECD5-0843-98B4-3677F114C490}">
      <dgm:prSet/>
      <dgm:spPr/>
      <dgm:t>
        <a:bodyPr/>
        <a:lstStyle/>
        <a:p>
          <a:endParaRPr lang="en-US"/>
        </a:p>
      </dgm:t>
    </dgm:pt>
    <dgm:pt modelId="{F197C454-B2B2-4D60-8CE8-3FAEE58AAE55}" type="pres">
      <dgm:prSet presAssocID="{5CB04B06-7681-4041-B2BC-39E531C5CF33}" presName="Name0" presStyleCnt="0">
        <dgm:presLayoutVars>
          <dgm:dir/>
          <dgm:animLvl val="lvl"/>
          <dgm:resizeHandles val="exact"/>
        </dgm:presLayoutVars>
      </dgm:prSet>
      <dgm:spPr/>
      <dgm:t>
        <a:bodyPr/>
        <a:lstStyle/>
        <a:p>
          <a:endParaRPr lang="en-US"/>
        </a:p>
      </dgm:t>
    </dgm:pt>
    <dgm:pt modelId="{A540093F-F21D-654A-9D3D-62CE2998FA7E}" type="pres">
      <dgm:prSet presAssocID="{ECA8B24A-753A-8940-B345-6BEB261A22C9}" presName="parTxOnly" presStyleLbl="node1" presStyleIdx="0" presStyleCnt="3" custLinFactX="157667" custLinFactNeighborX="200000" custLinFactNeighborY="4476">
        <dgm:presLayoutVars>
          <dgm:chMax val="0"/>
          <dgm:chPref val="0"/>
          <dgm:bulletEnabled val="1"/>
        </dgm:presLayoutVars>
      </dgm:prSet>
      <dgm:spPr/>
      <dgm:t>
        <a:bodyPr/>
        <a:lstStyle/>
        <a:p>
          <a:endParaRPr lang="en-US"/>
        </a:p>
      </dgm:t>
    </dgm:pt>
    <dgm:pt modelId="{BA178723-2242-034F-ACB4-76BD3BBCA375}" type="pres">
      <dgm:prSet presAssocID="{FE6517A4-E865-0246-8953-9E700832F073}" presName="parTxOnlySpace" presStyleCnt="0"/>
      <dgm:spPr/>
    </dgm:pt>
    <dgm:pt modelId="{C056CF7E-0BAD-41B2-9A7A-E1DCC4CF9A79}" type="pres">
      <dgm:prSet presAssocID="{9C577727-52E3-4E53-82A8-27012B751183}" presName="parTxOnly" presStyleLbl="node1" presStyleIdx="1" presStyleCnt="3" custLinFactX="-77355" custLinFactNeighborX="-100000" custLinFactNeighborY="4476">
        <dgm:presLayoutVars>
          <dgm:chMax val="0"/>
          <dgm:chPref val="0"/>
          <dgm:bulletEnabled val="1"/>
        </dgm:presLayoutVars>
      </dgm:prSet>
      <dgm:spPr/>
      <dgm:t>
        <a:bodyPr/>
        <a:lstStyle/>
        <a:p>
          <a:endParaRPr lang="en-US"/>
        </a:p>
      </dgm:t>
    </dgm:pt>
    <dgm:pt modelId="{3CB6B409-3973-4CBA-9417-8B6028079324}" type="pres">
      <dgm:prSet presAssocID="{5964C95A-14EF-4599-8B09-E3407F226F4F}" presName="parTxOnlySpace" presStyleCnt="0"/>
      <dgm:spPr/>
    </dgm:pt>
    <dgm:pt modelId="{EB9CA18F-AF01-41E4-95C6-F04EE58EAC4C}" type="pres">
      <dgm:prSet presAssocID="{5C4F6BEB-C3D1-4328-8A01-93FF07DA05D9}" presName="parTxOnly" presStyleLbl="node1" presStyleIdx="2" presStyleCnt="3" custLinFactX="-79029" custLinFactNeighborX="-100000" custLinFactNeighborY="4476">
        <dgm:presLayoutVars>
          <dgm:chMax val="0"/>
          <dgm:chPref val="0"/>
          <dgm:bulletEnabled val="1"/>
        </dgm:presLayoutVars>
      </dgm:prSet>
      <dgm:spPr/>
      <dgm:t>
        <a:bodyPr/>
        <a:lstStyle/>
        <a:p>
          <a:endParaRPr lang="en-US"/>
        </a:p>
      </dgm:t>
    </dgm:pt>
  </dgm:ptLst>
  <dgm:cxnLst>
    <dgm:cxn modelId="{4FA59813-44D2-40DB-8CDB-580084773BCF}" srcId="{5CB04B06-7681-4041-B2BC-39E531C5CF33}" destId="{9C577727-52E3-4E53-82A8-27012B751183}" srcOrd="1" destOrd="0" parTransId="{BFE27CB9-E649-4202-9E14-5401AB746CCC}" sibTransId="{5964C95A-14EF-4599-8B09-E3407F226F4F}"/>
    <dgm:cxn modelId="{189C8B40-2BF0-7A41-85A4-1E6A0B23EA3B}" type="presOf" srcId="{5CB04B06-7681-4041-B2BC-39E531C5CF33}" destId="{F197C454-B2B2-4D60-8CE8-3FAEE58AAE55}" srcOrd="0" destOrd="0" presId="urn:microsoft.com/office/officeart/2005/8/layout/chevron1"/>
    <dgm:cxn modelId="{B1C59C09-17F5-423E-8CE8-19C9156F0861}" srcId="{5CB04B06-7681-4041-B2BC-39E531C5CF33}" destId="{5C4F6BEB-C3D1-4328-8A01-93FF07DA05D9}" srcOrd="2" destOrd="0" parTransId="{7F43377D-2DCD-4929-87EA-E428905B4C8C}" sibTransId="{B655D0E1-DF71-4378-82A0-C12ADCED62F7}"/>
    <dgm:cxn modelId="{B0D90B8C-ECD5-0843-98B4-3677F114C490}" srcId="{5CB04B06-7681-4041-B2BC-39E531C5CF33}" destId="{ECA8B24A-753A-8940-B345-6BEB261A22C9}" srcOrd="0" destOrd="0" parTransId="{94D586E5-39AE-224E-951B-5E747DA4AD76}" sibTransId="{FE6517A4-E865-0246-8953-9E700832F073}"/>
    <dgm:cxn modelId="{526CD8EC-4157-464D-9BA4-C340EBB5B951}" type="presOf" srcId="{5C4F6BEB-C3D1-4328-8A01-93FF07DA05D9}" destId="{EB9CA18F-AF01-41E4-95C6-F04EE58EAC4C}" srcOrd="0" destOrd="0" presId="urn:microsoft.com/office/officeart/2005/8/layout/chevron1"/>
    <dgm:cxn modelId="{7EE6AF6B-1156-9142-B70C-CA0B574F0B32}" type="presOf" srcId="{ECA8B24A-753A-8940-B345-6BEB261A22C9}" destId="{A540093F-F21D-654A-9D3D-62CE2998FA7E}" srcOrd="0" destOrd="0" presId="urn:microsoft.com/office/officeart/2005/8/layout/chevron1"/>
    <dgm:cxn modelId="{087F04DD-B32A-8241-ABB1-F9701C1DBC93}" type="presOf" srcId="{9C577727-52E3-4E53-82A8-27012B751183}" destId="{C056CF7E-0BAD-41B2-9A7A-E1DCC4CF9A79}" srcOrd="0" destOrd="0" presId="urn:microsoft.com/office/officeart/2005/8/layout/chevron1"/>
    <dgm:cxn modelId="{1E7A6523-B92A-C243-95D0-A5D2B22554A2}" type="presParOf" srcId="{F197C454-B2B2-4D60-8CE8-3FAEE58AAE55}" destId="{A540093F-F21D-654A-9D3D-62CE2998FA7E}" srcOrd="0" destOrd="0" presId="urn:microsoft.com/office/officeart/2005/8/layout/chevron1"/>
    <dgm:cxn modelId="{4AFB0E7B-3ACA-3D42-9546-8BCF7F10F7CB}" type="presParOf" srcId="{F197C454-B2B2-4D60-8CE8-3FAEE58AAE55}" destId="{BA178723-2242-034F-ACB4-76BD3BBCA375}" srcOrd="1" destOrd="0" presId="urn:microsoft.com/office/officeart/2005/8/layout/chevron1"/>
    <dgm:cxn modelId="{19470DFE-F62C-7443-8199-A9ED464C4332}" type="presParOf" srcId="{F197C454-B2B2-4D60-8CE8-3FAEE58AAE55}" destId="{C056CF7E-0BAD-41B2-9A7A-E1DCC4CF9A79}" srcOrd="2" destOrd="0" presId="urn:microsoft.com/office/officeart/2005/8/layout/chevron1"/>
    <dgm:cxn modelId="{44BB04F5-7164-A642-96FD-329CE917EAC9}" type="presParOf" srcId="{F197C454-B2B2-4D60-8CE8-3FAEE58AAE55}" destId="{3CB6B409-3973-4CBA-9417-8B6028079324}" srcOrd="3" destOrd="0" presId="urn:microsoft.com/office/officeart/2005/8/layout/chevron1"/>
    <dgm:cxn modelId="{1DE20B52-B9BE-7840-A7EA-C508DF02FC5B}" type="presParOf" srcId="{F197C454-B2B2-4D60-8CE8-3FAEE58AAE55}" destId="{EB9CA18F-AF01-41E4-95C6-F04EE58EAC4C}"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image" Target="../media/image40.emf"/><Relationship Id="rId4" Type="http://schemas.openxmlformats.org/officeDocument/2006/relationships/image" Target="../media/image43.e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image" Target="../media/image45.emf"/><Relationship Id="rId4" Type="http://schemas.openxmlformats.org/officeDocument/2006/relationships/image" Target="../media/image4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12C489-3914-354F-8C02-FB61C504968E}" type="datetimeFigureOut">
              <a:rPr lang="en-US" smtClean="0"/>
              <a:t>8/20/2018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86C7B4-BE1B-5A48-9AA4-996549B3D7E9}" type="slidenum">
              <a:rPr lang="en-US" smtClean="0"/>
              <a:t>‹#›</a:t>
            </a:fld>
            <a:endParaRPr lang="en-US"/>
          </a:p>
        </p:txBody>
      </p:sp>
    </p:spTree>
    <p:extLst>
      <p:ext uri="{BB962C8B-B14F-4D97-AF65-F5344CB8AC3E}">
        <p14:creationId xmlns:p14="http://schemas.microsoft.com/office/powerpoint/2010/main" val="287654502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86C7B4-BE1B-5A48-9AA4-996549B3D7E9}" type="slidenum">
              <a:rPr lang="en-US" smtClean="0"/>
              <a:t>1</a:t>
            </a:fld>
            <a:endParaRPr lang="en-US"/>
          </a:p>
        </p:txBody>
      </p:sp>
    </p:spTree>
    <p:extLst>
      <p:ext uri="{BB962C8B-B14F-4D97-AF65-F5344CB8AC3E}">
        <p14:creationId xmlns:p14="http://schemas.microsoft.com/office/powerpoint/2010/main" val="2375984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AE69C3-793E-4A1C-B2C4-6158FE299EA5}" type="slidenum">
              <a:rPr lang="en-US"/>
              <a:pPr/>
              <a:t>16</a:t>
            </a:fld>
            <a:endParaRPr lang="en-US"/>
          </a:p>
        </p:txBody>
      </p:sp>
      <p:sp>
        <p:nvSpPr>
          <p:cNvPr id="263170" name="Rectangle 2"/>
          <p:cNvSpPr>
            <a:spLocks noGrp="1" noRot="1" noChangeAspect="1" noChangeArrowheads="1" noTextEdit="1"/>
          </p:cNvSpPr>
          <p:nvPr>
            <p:ph type="sldImg"/>
          </p:nvPr>
        </p:nvSpPr>
        <p:spPr>
          <a:ln/>
        </p:spPr>
      </p:sp>
      <p:sp>
        <p:nvSpPr>
          <p:cNvPr id="263171" name="Rectangle 3"/>
          <p:cNvSpPr>
            <a:spLocks noGrp="1" noChangeArrowheads="1"/>
          </p:cNvSpPr>
          <p:nvPr>
            <p:ph type="body" idx="1"/>
          </p:nvPr>
        </p:nvSpPr>
        <p:spPr/>
        <p:txBody>
          <a:bodyPr/>
          <a:lstStyle/>
          <a:p>
            <a:r>
              <a:rPr lang="en-US" dirty="0" smtClean="0"/>
              <a:t>For example,</a:t>
            </a:r>
            <a:r>
              <a:rPr lang="en-US" baseline="0" dirty="0" smtClean="0"/>
              <a:t> with estimation, we infer the value of a population, such as average home price of all homes in Riverside, from the value of our sample statistic, in this case the average home price of a randomly selected sample of </a:t>
            </a:r>
            <a:r>
              <a:rPr lang="en-US" baseline="0" dirty="0" err="1" smtClean="0"/>
              <a:t>Riversidian</a:t>
            </a:r>
            <a:r>
              <a:rPr lang="en-US" baseline="0" dirty="0" smtClean="0"/>
              <a:t> homes. With hypothesis testing, for example we might infer the resistance of a new type of steel from a small sample of old and new steel beams. The logic here is that in our smaller sample, if we find the new type of steel to be significantly more resistant than the old type of steel, we can generalize that to all instances of the old and new steel beams.</a:t>
            </a:r>
            <a:endParaRPr lang="en-US" dirty="0"/>
          </a:p>
        </p:txBody>
      </p:sp>
    </p:spTree>
    <p:extLst>
      <p:ext uri="{BB962C8B-B14F-4D97-AF65-F5344CB8AC3E}">
        <p14:creationId xmlns:p14="http://schemas.microsoft.com/office/powerpoint/2010/main" val="21779617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AE69C3-793E-4A1C-B2C4-6158FE299EA5}" type="slidenum">
              <a:rPr lang="en-US">
                <a:solidFill>
                  <a:prstClr val="black"/>
                </a:solidFill>
              </a:rPr>
              <a:pPr/>
              <a:t>17</a:t>
            </a:fld>
            <a:endParaRPr lang="en-US">
              <a:solidFill>
                <a:prstClr val="black"/>
              </a:solidFill>
            </a:endParaRPr>
          </a:p>
        </p:txBody>
      </p:sp>
      <p:sp>
        <p:nvSpPr>
          <p:cNvPr id="263170" name="Rectangle 2"/>
          <p:cNvSpPr>
            <a:spLocks noGrp="1" noRot="1" noChangeAspect="1" noChangeArrowheads="1" noTextEdit="1"/>
          </p:cNvSpPr>
          <p:nvPr>
            <p:ph type="sldImg"/>
          </p:nvPr>
        </p:nvSpPr>
        <p:spPr>
          <a:ln/>
        </p:spPr>
      </p:sp>
      <p:sp>
        <p:nvSpPr>
          <p:cNvPr id="26317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8150311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077A04-7CF9-48C0-A147-8ECCC23FC1E6}" type="slidenum">
              <a:rPr lang="en-US"/>
              <a:pPr/>
              <a:t>18</a:t>
            </a:fld>
            <a:endParaRPr lang="en-US"/>
          </a:p>
        </p:txBody>
      </p:sp>
      <p:sp>
        <p:nvSpPr>
          <p:cNvPr id="261122" name="Rectangle 2"/>
          <p:cNvSpPr>
            <a:spLocks noGrp="1" noRot="1" noChangeAspect="1" noChangeArrowheads="1" noTextEdit="1"/>
          </p:cNvSpPr>
          <p:nvPr>
            <p:ph type="sldImg"/>
          </p:nvPr>
        </p:nvSpPr>
        <p:spPr>
          <a:ln/>
        </p:spPr>
      </p:sp>
      <p:sp>
        <p:nvSpPr>
          <p:cNvPr id="26112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221201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A33FFB-5BF4-41B3-97F8-749DA916DA1A}" type="slidenum">
              <a:rPr lang="en-US"/>
              <a:pPr/>
              <a:t>19</a:t>
            </a:fld>
            <a:endParaRPr lang="en-US"/>
          </a:p>
        </p:txBody>
      </p:sp>
      <p:sp>
        <p:nvSpPr>
          <p:cNvPr id="265218" name="Rectangle 2"/>
          <p:cNvSpPr>
            <a:spLocks noGrp="1" noRot="1" noChangeAspect="1" noChangeArrowheads="1" noTextEdit="1"/>
          </p:cNvSpPr>
          <p:nvPr>
            <p:ph type="sldImg"/>
          </p:nvPr>
        </p:nvSpPr>
        <p:spPr>
          <a:ln/>
        </p:spPr>
      </p:sp>
      <p:sp>
        <p:nvSpPr>
          <p:cNvPr id="26521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1384060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A3AE99-92CC-4C25-8F73-D6541F64E440}" type="slidenum">
              <a:rPr lang="en-US"/>
              <a:pPr/>
              <a:t>20</a:t>
            </a:fld>
            <a:endParaRPr lang="en-US"/>
          </a:p>
        </p:txBody>
      </p:sp>
      <p:sp>
        <p:nvSpPr>
          <p:cNvPr id="266242" name="Rectangle 2"/>
          <p:cNvSpPr>
            <a:spLocks noGrp="1" noRot="1" noChangeAspect="1" noChangeArrowheads="1" noTextEdit="1"/>
          </p:cNvSpPr>
          <p:nvPr>
            <p:ph type="sldImg"/>
          </p:nvPr>
        </p:nvSpPr>
        <p:spPr>
          <a:ln/>
        </p:spPr>
      </p:sp>
      <p:sp>
        <p:nvSpPr>
          <p:cNvPr id="266243" name="Rectangle 3"/>
          <p:cNvSpPr>
            <a:spLocks noGrp="1" noChangeArrowheads="1"/>
          </p:cNvSpPr>
          <p:nvPr>
            <p:ph type="body" idx="1"/>
          </p:nvPr>
        </p:nvSpPr>
        <p:spPr/>
        <p:txBody>
          <a:bodyPr/>
          <a:lstStyle/>
          <a:p>
            <a:r>
              <a:rPr lang="en-US" dirty="0" smtClean="0"/>
              <a:t>Note: “systematically” is important here – any given</a:t>
            </a:r>
            <a:r>
              <a:rPr lang="en-US" baseline="0" dirty="0" smtClean="0"/>
              <a:t> sample may lead to incorrect inference, but if we were to take infinitely many samples, the average over all samples would equal the true parameter</a:t>
            </a:r>
            <a:endParaRPr lang="en-US" dirty="0"/>
          </a:p>
        </p:txBody>
      </p:sp>
    </p:spTree>
    <p:extLst>
      <p:ext uri="{BB962C8B-B14F-4D97-AF65-F5344CB8AC3E}">
        <p14:creationId xmlns:p14="http://schemas.microsoft.com/office/powerpoint/2010/main" val="27091598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9579C7-3158-4134-821E-BAD8C7CFB660}" type="slidenum">
              <a:rPr lang="en-US"/>
              <a:pPr/>
              <a:t>21</a:t>
            </a:fld>
            <a:endParaRPr lang="en-US"/>
          </a:p>
        </p:txBody>
      </p:sp>
      <p:sp>
        <p:nvSpPr>
          <p:cNvPr id="267266" name="Rectangle 2"/>
          <p:cNvSpPr>
            <a:spLocks noGrp="1" noRot="1" noChangeAspect="1" noChangeArrowheads="1" noTextEdit="1"/>
          </p:cNvSpPr>
          <p:nvPr>
            <p:ph type="sldImg"/>
          </p:nvPr>
        </p:nvSpPr>
        <p:spPr>
          <a:ln/>
        </p:spPr>
      </p:sp>
      <p:sp>
        <p:nvSpPr>
          <p:cNvPr id="267267" name="Rectangle 3"/>
          <p:cNvSpPr>
            <a:spLocks noGrp="1" noChangeArrowheads="1"/>
          </p:cNvSpPr>
          <p:nvPr>
            <p:ph type="body" idx="1"/>
          </p:nvPr>
        </p:nvSpPr>
        <p:spPr/>
        <p:txBody>
          <a:bodyPr/>
          <a:lstStyle/>
          <a:p>
            <a:r>
              <a:rPr lang="en-US" dirty="0" smtClean="0"/>
              <a:t>You </a:t>
            </a:r>
            <a:r>
              <a:rPr lang="en-US" baseline="0" dirty="0" smtClean="0"/>
              <a:t>can think of standard error as the standard deviation of a statistic. So if we drew repeated random samples from a population and constructed a sampling distribution of means from all of our samples, the standard error would essentially be the standard deviation of those means, and this indicates the variability of the data or how much it’s spread out.</a:t>
            </a:r>
            <a:endParaRPr lang="en-US" dirty="0"/>
          </a:p>
        </p:txBody>
      </p:sp>
    </p:spTree>
    <p:extLst>
      <p:ext uri="{BB962C8B-B14F-4D97-AF65-F5344CB8AC3E}">
        <p14:creationId xmlns:p14="http://schemas.microsoft.com/office/powerpoint/2010/main" val="5336153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E305CF-9240-4008-9EB4-242357F1FA46}" type="slidenum">
              <a:rPr lang="en-US"/>
              <a:pPr/>
              <a:t>22</a:t>
            </a:fld>
            <a:endParaRPr lang="en-US"/>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8609718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665B9B-1F9F-48D2-95D1-6AF492AC6C1C}" type="slidenum">
              <a:rPr lang="en-US"/>
              <a:pPr/>
              <a:t>23</a:t>
            </a:fld>
            <a:endParaRPr lang="en-US"/>
          </a:p>
        </p:txBody>
      </p:sp>
      <p:sp>
        <p:nvSpPr>
          <p:cNvPr id="271362" name="Rectangle 2"/>
          <p:cNvSpPr>
            <a:spLocks noGrp="1" noRot="1" noChangeAspect="1" noChangeArrowheads="1" noTextEdit="1"/>
          </p:cNvSpPr>
          <p:nvPr>
            <p:ph type="sldImg"/>
          </p:nvPr>
        </p:nvSpPr>
        <p:spPr>
          <a:ln/>
        </p:spPr>
      </p:sp>
      <p:sp>
        <p:nvSpPr>
          <p:cNvPr id="271363" name="Rectangle 3"/>
          <p:cNvSpPr>
            <a:spLocks noGrp="1" noChangeArrowheads="1"/>
          </p:cNvSpPr>
          <p:nvPr>
            <p:ph type="body" idx="1"/>
          </p:nvPr>
        </p:nvSpPr>
        <p:spPr/>
        <p:txBody>
          <a:bodyPr/>
          <a:lstStyle/>
          <a:p>
            <a:r>
              <a:rPr lang="en-US" dirty="0" smtClean="0"/>
              <a:t>A relatively straight</a:t>
            </a:r>
            <a:r>
              <a:rPr lang="en-US" baseline="0" dirty="0" smtClean="0"/>
              <a:t> forward example</a:t>
            </a:r>
            <a:endParaRPr lang="en-US" dirty="0"/>
          </a:p>
        </p:txBody>
      </p:sp>
    </p:spTree>
    <p:extLst>
      <p:ext uri="{BB962C8B-B14F-4D97-AF65-F5344CB8AC3E}">
        <p14:creationId xmlns:p14="http://schemas.microsoft.com/office/powerpoint/2010/main" val="41864863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6BCB54-DD3E-4879-B484-61703093E739}" type="slidenum">
              <a:rPr lang="en-US"/>
              <a:pPr/>
              <a:t>24</a:t>
            </a:fld>
            <a:endParaRPr lang="en-US"/>
          </a:p>
        </p:txBody>
      </p:sp>
      <p:sp>
        <p:nvSpPr>
          <p:cNvPr id="272386" name="Rectangle 2"/>
          <p:cNvSpPr>
            <a:spLocks noGrp="1" noRot="1" noChangeAspect="1" noChangeArrowheads="1" noTextEdit="1"/>
          </p:cNvSpPr>
          <p:nvPr>
            <p:ph type="sldImg"/>
          </p:nvPr>
        </p:nvSpPr>
        <p:spPr>
          <a:ln/>
        </p:spPr>
      </p:sp>
      <p:sp>
        <p:nvSpPr>
          <p:cNvPr id="272387" name="Rectangle 3"/>
          <p:cNvSpPr>
            <a:spLocks noGrp="1" noChangeArrowheads="1"/>
          </p:cNvSpPr>
          <p:nvPr>
            <p:ph type="body" idx="1"/>
          </p:nvPr>
        </p:nvSpPr>
        <p:spPr/>
        <p:txBody>
          <a:bodyPr/>
          <a:lstStyle/>
          <a:p>
            <a:r>
              <a:rPr lang="en-US" dirty="0" smtClean="0"/>
              <a:t>And for a proportion…</a:t>
            </a:r>
            <a:endParaRPr lang="en-US" dirty="0"/>
          </a:p>
        </p:txBody>
      </p:sp>
    </p:spTree>
    <p:extLst>
      <p:ext uri="{BB962C8B-B14F-4D97-AF65-F5344CB8AC3E}">
        <p14:creationId xmlns:p14="http://schemas.microsoft.com/office/powerpoint/2010/main" val="26689374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599E2E-2943-4261-BBC8-5973C839BBD8}" type="slidenum">
              <a:rPr lang="en-US"/>
              <a:pPr/>
              <a:t>25</a:t>
            </a:fld>
            <a:endParaRPr lang="en-US"/>
          </a:p>
        </p:txBody>
      </p:sp>
      <p:sp>
        <p:nvSpPr>
          <p:cNvPr id="273410" name="Rectangle 2"/>
          <p:cNvSpPr>
            <a:spLocks noGrp="1" noRot="1" noChangeAspect="1" noChangeArrowheads="1" noTextEdit="1"/>
          </p:cNvSpPr>
          <p:nvPr>
            <p:ph type="sldImg"/>
          </p:nvPr>
        </p:nvSpPr>
        <p:spPr>
          <a:ln/>
        </p:spPr>
      </p:sp>
      <p:sp>
        <p:nvSpPr>
          <p:cNvPr id="273411" name="Rectangle 3"/>
          <p:cNvSpPr>
            <a:spLocks noGrp="1" noChangeArrowheads="1"/>
          </p:cNvSpPr>
          <p:nvPr>
            <p:ph type="body" idx="1"/>
          </p:nvPr>
        </p:nvSpPr>
        <p:spPr/>
        <p:txBody>
          <a:bodyPr/>
          <a:lstStyle/>
          <a:p>
            <a:r>
              <a:rPr lang="en-US" dirty="0" smtClean="0"/>
              <a:t>Once we have a point</a:t>
            </a:r>
            <a:r>
              <a:rPr lang="en-US" baseline="0" dirty="0" smtClean="0"/>
              <a:t> estimator, whether for a continuous population variable or for a proportion variable, we can construct an interval around it that gives us an idea of where the true population value might lie, or how much point estimators might fluctuate across random samples. Every sample taken from a population contains some random variation, so the means or proportions we calculate from sample to sample might change a little bit, and might not exactly match the population value. The width of the confidence interval depends on how sure we’d like to be that the interval contains the true population mean or proportion. At first glance, one might say that we want to be as confident as we possibly can. For example, it sounds pretty nice to say that if we drew 100 random samples from the population and calculated the sample means, 99 of those sample means would fall within our initial confidence interval. However, with increased confidence comes decreased precision – a 99% confidence interval around a mean will be wider than a 95% confidence interval, so while we might be more confident that a 99% CI contains the true population mean, that 99% confidence interval is less precise regarding the actual point estimate.</a:t>
            </a:r>
          </a:p>
        </p:txBody>
      </p:sp>
    </p:spTree>
    <p:extLst>
      <p:ext uri="{BB962C8B-B14F-4D97-AF65-F5344CB8AC3E}">
        <p14:creationId xmlns:p14="http://schemas.microsoft.com/office/powerpoint/2010/main" val="2926539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Welcome, Introduction and Outline (5 minutes)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workshop</a:t>
            </a:r>
            <a:r>
              <a:rPr lang="en-US" sz="1200" kern="1200" baseline="0" dirty="0" smtClean="0">
                <a:solidFill>
                  <a:schemeClr val="tx1"/>
                </a:solidFill>
                <a:effectLst/>
                <a:latin typeface="+mn-lt"/>
                <a:ea typeface="+mn-ea"/>
                <a:cs typeface="+mn-cs"/>
              </a:rPr>
              <a:t> is designed for people new to statistical inference or who need a refresher. It’s a crash course, so if it seems like a lot of info, that’s because it is! Don’t worry, all of this will be available online for you to review at your leisure. We are also happy to have you back at GradQuant to go over concepts or tackle your own individual research questions. </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 know some</a:t>
            </a:r>
            <a:r>
              <a:rPr lang="en-US" sz="1200" kern="1200" baseline="0" dirty="0" smtClean="0">
                <a:solidFill>
                  <a:schemeClr val="tx1"/>
                </a:solidFill>
                <a:effectLst/>
                <a:latin typeface="+mn-lt"/>
                <a:ea typeface="+mn-ea"/>
                <a:cs typeface="+mn-cs"/>
              </a:rPr>
              <a:t> of you made some requests when you signed up… I may not be able to accommodate all of those but hopefully this will set the stage for further interaction with GradQuant so that eventually we can get all of those questions answered</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Encourage</a:t>
            </a:r>
            <a:r>
              <a:rPr lang="en-US" sz="1200" kern="1200" baseline="0" dirty="0" smtClean="0">
                <a:solidFill>
                  <a:schemeClr val="tx1"/>
                </a:solidFill>
                <a:effectLst/>
                <a:latin typeface="+mn-lt"/>
                <a:ea typeface="+mn-ea"/>
                <a:cs typeface="+mn-cs"/>
              </a:rPr>
              <a:t> everyone to give feedback throughout the workshop – questions and concerns appreciated</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We should end a little early and will have time for more complex questions then</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77B9EE1-F1E5-CF48-9E2A-7F567DF2C4C5}" type="slidenum">
              <a:rPr lang="en-US" smtClean="0"/>
              <a:t>2</a:t>
            </a:fld>
            <a:endParaRPr lang="en-US"/>
          </a:p>
        </p:txBody>
      </p:sp>
    </p:spTree>
    <p:extLst>
      <p:ext uri="{BB962C8B-B14F-4D97-AF65-F5344CB8AC3E}">
        <p14:creationId xmlns:p14="http://schemas.microsoft.com/office/powerpoint/2010/main" val="31646608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493CDF-2BFF-499B-A86A-7700F39264CE}" type="slidenum">
              <a:rPr lang="en-US"/>
              <a:pPr/>
              <a:t>26</a:t>
            </a:fld>
            <a:endParaRPr lang="en-US"/>
          </a:p>
        </p:txBody>
      </p:sp>
      <p:sp>
        <p:nvSpPr>
          <p:cNvPr id="276482" name="Rectangle 2"/>
          <p:cNvSpPr>
            <a:spLocks noGrp="1" noRot="1" noChangeAspect="1" noChangeArrowheads="1" noTextEdit="1"/>
          </p:cNvSpPr>
          <p:nvPr>
            <p:ph type="sldImg"/>
          </p:nvPr>
        </p:nvSpPr>
        <p:spPr>
          <a:ln/>
        </p:spPr>
      </p:sp>
      <p:sp>
        <p:nvSpPr>
          <p:cNvPr id="276483" name="Rectangle 3"/>
          <p:cNvSpPr>
            <a:spLocks noGrp="1" noChangeArrowheads="1"/>
          </p:cNvSpPr>
          <p:nvPr>
            <p:ph type="body" idx="1"/>
          </p:nvPr>
        </p:nvSpPr>
        <p:spPr/>
        <p:txBody>
          <a:bodyPr/>
          <a:lstStyle/>
          <a:p>
            <a:r>
              <a:rPr lang="en-US" dirty="0" smtClean="0"/>
              <a:t>The value that we subtract from</a:t>
            </a:r>
            <a:r>
              <a:rPr lang="en-US" baseline="0" dirty="0" smtClean="0"/>
              <a:t> and add too our sample point estimator is called the margin of error. Notice that for a confidence interval around the mean, we’ll use the standard deviation as part of the calculations for the margin of error. For sample proportions, we’ll instead use the probability of success, however you’ve defined that, multiplied by the probability of failure. Remember that for a binomial distribution, there are only two possible outcomes, so p-hat and q-hat are completely arbitrary depending on what you’ve defined to be ”successes” and “failures.” Because we assume that our data are normally distributed, we can use qualities of the standard normal probability distribution to construct a confidence interval around our point estimator. First, we need to find the z-score that corresponds with the area under the normal probability distribution that represents the confidence we are trying to achieve.</a:t>
            </a:r>
            <a:endParaRPr lang="en-US" dirty="0"/>
          </a:p>
        </p:txBody>
      </p:sp>
    </p:spTree>
    <p:extLst>
      <p:ext uri="{BB962C8B-B14F-4D97-AF65-F5344CB8AC3E}">
        <p14:creationId xmlns:p14="http://schemas.microsoft.com/office/powerpoint/2010/main" val="2918775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if we want a 95% confidence</a:t>
            </a:r>
            <a:r>
              <a:rPr lang="en-US" baseline="0" dirty="0" smtClean="0"/>
              <a:t> interval, we need to find the values of z, positive and negative, that together contain 95% of the area under the normal probability curve (and remember, the z-value we find is part of the margin of error from the previous slide). Make sure you’re looking at a two-tailed z-table, then you’ll need to find the z-score that corresponds with your alpha level divided by two, because there are two sides of the probability curve and the total area across both sides needs to sum to your overall alpha level. For the 95% confidence interval, that means that our margin of error includes 2.5% of the distribution on either side, or 5% total. If we think of the normal distribution as a sampling distribution of our point estimator, then it follows that only very extreme values below or above our point estimator won’t be captured by our 95% confidence interval. So across the many repeated samples we could take from the population, there’s a 2.5% probability that we might see a point estimator higher than our upper bound, and a 2.5% probability that we might see a point estimator smaller than our lower bound. Also notice that with smaller alpha levels comes larger z-values. Because the z-value is part of the margin of error that we add to and subtract from the point estimator, a smaller alpha level means a larger margin of error, which means your confidence interval will be wider. </a:t>
            </a:r>
            <a:endParaRPr lang="en-US" dirty="0"/>
          </a:p>
        </p:txBody>
      </p:sp>
      <p:sp>
        <p:nvSpPr>
          <p:cNvPr id="4" name="Slide Number Placeholder 3"/>
          <p:cNvSpPr>
            <a:spLocks noGrp="1"/>
          </p:cNvSpPr>
          <p:nvPr>
            <p:ph type="sldNum" sz="quarter" idx="10"/>
          </p:nvPr>
        </p:nvSpPr>
        <p:spPr/>
        <p:txBody>
          <a:bodyPr/>
          <a:lstStyle/>
          <a:p>
            <a:fld id="{F986C7B4-BE1B-5A48-9AA4-996549B3D7E9}" type="slidenum">
              <a:rPr lang="en-US" smtClean="0"/>
              <a:t>27</a:t>
            </a:fld>
            <a:endParaRPr lang="en-US"/>
          </a:p>
        </p:txBody>
      </p:sp>
    </p:spTree>
    <p:extLst>
      <p:ext uri="{BB962C8B-B14F-4D97-AF65-F5344CB8AC3E}">
        <p14:creationId xmlns:p14="http://schemas.microsoft.com/office/powerpoint/2010/main" val="27260889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640F47-117D-4142-BF51-BAD4A4C104E5}" type="slidenum">
              <a:rPr lang="en-US"/>
              <a:pPr/>
              <a:t>28</a:t>
            </a:fld>
            <a:endParaRPr lang="en-US"/>
          </a:p>
        </p:txBody>
      </p:sp>
      <p:sp>
        <p:nvSpPr>
          <p:cNvPr id="274434" name="Rectangle 2"/>
          <p:cNvSpPr>
            <a:spLocks noGrp="1" noRot="1" noChangeAspect="1" noChangeArrowheads="1" noTextEdit="1"/>
          </p:cNvSpPr>
          <p:nvPr>
            <p:ph type="sldImg"/>
          </p:nvPr>
        </p:nvSpPr>
        <p:spPr>
          <a:ln/>
        </p:spPr>
      </p:sp>
      <p:sp>
        <p:nvSpPr>
          <p:cNvPr id="274435" name="Rectangle 3"/>
          <p:cNvSpPr>
            <a:spLocks noGrp="1" noChangeArrowheads="1"/>
          </p:cNvSpPr>
          <p:nvPr>
            <p:ph type="body" idx="1"/>
          </p:nvPr>
        </p:nvSpPr>
        <p:spPr/>
        <p:txBody>
          <a:bodyPr/>
          <a:lstStyle/>
          <a:p>
            <a:r>
              <a:rPr lang="en-US" dirty="0" smtClean="0"/>
              <a:t>Here’s a good visual display of how a</a:t>
            </a:r>
            <a:r>
              <a:rPr lang="en-US" baseline="0" dirty="0" smtClean="0"/>
              <a:t> 95% confidence interval might actually work out across repeated samples.</a:t>
            </a:r>
            <a:endParaRPr lang="en-US" dirty="0"/>
          </a:p>
        </p:txBody>
      </p:sp>
    </p:spTree>
    <p:extLst>
      <p:ext uri="{BB962C8B-B14F-4D97-AF65-F5344CB8AC3E}">
        <p14:creationId xmlns:p14="http://schemas.microsoft.com/office/powerpoint/2010/main" val="37085812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97AA01-E84D-4799-AB96-AEE162954242}" type="slidenum">
              <a:rPr lang="en-US"/>
              <a:pPr/>
              <a:t>29</a:t>
            </a:fld>
            <a:endParaRPr lang="en-US"/>
          </a:p>
        </p:txBody>
      </p:sp>
      <p:sp>
        <p:nvSpPr>
          <p:cNvPr id="277506" name="Rectangle 2"/>
          <p:cNvSpPr>
            <a:spLocks noGrp="1" noRot="1" noChangeAspect="1" noChangeArrowheads="1" noTextEdit="1"/>
          </p:cNvSpPr>
          <p:nvPr>
            <p:ph type="sldImg"/>
          </p:nvPr>
        </p:nvSpPr>
        <p:spPr>
          <a:ln/>
        </p:spPr>
      </p:sp>
      <p:sp>
        <p:nvSpPr>
          <p:cNvPr id="277507" name="Rectangle 3"/>
          <p:cNvSpPr>
            <a:spLocks noGrp="1" noChangeArrowheads="1"/>
          </p:cNvSpPr>
          <p:nvPr>
            <p:ph type="body" idx="1"/>
          </p:nvPr>
        </p:nvSpPr>
        <p:spPr/>
        <p:txBody>
          <a:bodyPr/>
          <a:lstStyle/>
          <a:p>
            <a:r>
              <a:rPr lang="en-US" dirty="0" smtClean="0"/>
              <a:t>Here’s a practice</a:t>
            </a:r>
            <a:r>
              <a:rPr lang="en-US" baseline="0" dirty="0" smtClean="0"/>
              <a:t> example for constructing a confidence interval. We already know from my previous slides that the z-score that corresponds with 95% of the normal probability curve is 1.96. Go ahead and plug in the standard deviation and sample size and compute the margin of error.</a:t>
            </a:r>
            <a:endParaRPr lang="en-US" dirty="0"/>
          </a:p>
        </p:txBody>
      </p:sp>
    </p:spTree>
    <p:extLst>
      <p:ext uri="{BB962C8B-B14F-4D97-AF65-F5344CB8AC3E}">
        <p14:creationId xmlns:p14="http://schemas.microsoft.com/office/powerpoint/2010/main" val="2064361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E7C255-823D-469F-8A56-1F348D206596}" type="slidenum">
              <a:rPr lang="en-US"/>
              <a:pPr/>
              <a:t>30</a:t>
            </a:fld>
            <a:endParaRPr lang="en-US"/>
          </a:p>
        </p:txBody>
      </p:sp>
      <p:sp>
        <p:nvSpPr>
          <p:cNvPr id="278530" name="Rectangle 2"/>
          <p:cNvSpPr>
            <a:spLocks noGrp="1" noRot="1" noChangeAspect="1" noChangeArrowheads="1" noTextEdit="1"/>
          </p:cNvSpPr>
          <p:nvPr>
            <p:ph type="sldImg"/>
          </p:nvPr>
        </p:nvSpPr>
        <p:spPr>
          <a:ln/>
        </p:spPr>
      </p:sp>
      <p:sp>
        <p:nvSpPr>
          <p:cNvPr id="27853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7514090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DB3CD4-61E7-4B59-BD6A-B0217FDFB77A}" type="slidenum">
              <a:rPr lang="en-US"/>
              <a:pPr/>
              <a:t>31</a:t>
            </a:fld>
            <a:endParaRPr lang="en-US"/>
          </a:p>
        </p:txBody>
      </p:sp>
      <p:sp>
        <p:nvSpPr>
          <p:cNvPr id="292866" name="Rectangle 2"/>
          <p:cNvSpPr>
            <a:spLocks noGrp="1" noRot="1" noChangeAspect="1" noChangeArrowheads="1" noTextEdit="1"/>
          </p:cNvSpPr>
          <p:nvPr>
            <p:ph type="sldImg"/>
          </p:nvPr>
        </p:nvSpPr>
        <p:spPr>
          <a:ln/>
        </p:spPr>
      </p:sp>
      <p:sp>
        <p:nvSpPr>
          <p:cNvPr id="292867" name="Rectangle 3"/>
          <p:cNvSpPr>
            <a:spLocks noGrp="1" noChangeArrowheads="1"/>
          </p:cNvSpPr>
          <p:nvPr>
            <p:ph type="body" idx="1"/>
          </p:nvPr>
        </p:nvSpPr>
        <p:spPr/>
        <p:txBody>
          <a:bodyPr/>
          <a:lstStyle/>
          <a:p>
            <a:r>
              <a:rPr lang="en-US" dirty="0" smtClean="0"/>
              <a:t>Occasionally, an</a:t>
            </a:r>
            <a:r>
              <a:rPr lang="en-US" baseline="0" dirty="0" smtClean="0"/>
              <a:t> estimator with the lowest MSE = bias^2 + variance (arguably the best estimator overall) may be slightly biased. That is okay.</a:t>
            </a:r>
            <a:endParaRPr lang="en-US" dirty="0"/>
          </a:p>
        </p:txBody>
      </p:sp>
    </p:spTree>
    <p:extLst>
      <p:ext uri="{BB962C8B-B14F-4D97-AF65-F5344CB8AC3E}">
        <p14:creationId xmlns:p14="http://schemas.microsoft.com/office/powerpoint/2010/main" val="27728945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B10A58-98F6-4F19-9F07-36672B7E991D}" type="slidenum">
              <a:rPr lang="en-US"/>
              <a:pPr/>
              <a:t>32</a:t>
            </a:fld>
            <a:endParaRPr lang="en-US"/>
          </a:p>
        </p:txBody>
      </p:sp>
      <p:sp>
        <p:nvSpPr>
          <p:cNvPr id="293890" name="Rectangle 2"/>
          <p:cNvSpPr>
            <a:spLocks noGrp="1" noRot="1" noChangeAspect="1" noChangeArrowheads="1" noTextEdit="1"/>
          </p:cNvSpPr>
          <p:nvPr>
            <p:ph type="sldImg"/>
          </p:nvPr>
        </p:nvSpPr>
        <p:spPr>
          <a:ln/>
        </p:spPr>
      </p:sp>
      <p:sp>
        <p:nvSpPr>
          <p:cNvPr id="293891" name="Rectangle 3"/>
          <p:cNvSpPr>
            <a:spLocks noGrp="1" noChangeArrowheads="1"/>
          </p:cNvSpPr>
          <p:nvPr>
            <p:ph type="body" idx="1"/>
          </p:nvPr>
        </p:nvSpPr>
        <p:spPr/>
        <p:txBody>
          <a:bodyPr/>
          <a:lstStyle/>
          <a:p>
            <a:r>
              <a:rPr lang="en-US" dirty="0" smtClean="0"/>
              <a:t>Here’s a handy table for</a:t>
            </a:r>
            <a:r>
              <a:rPr lang="en-US" baseline="0" dirty="0" smtClean="0"/>
              <a:t> computing point estimators and their margins of error for confidence intervals. These slides will be posted online, so don’t worry about writing the equations down. Something to note is that all of the margins of error up here are for 95% confidence intervals.</a:t>
            </a:r>
            <a:endParaRPr lang="en-US" dirty="0"/>
          </a:p>
        </p:txBody>
      </p:sp>
    </p:spTree>
    <p:extLst>
      <p:ext uri="{BB962C8B-B14F-4D97-AF65-F5344CB8AC3E}">
        <p14:creationId xmlns:p14="http://schemas.microsoft.com/office/powerpoint/2010/main" val="19993236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86C7B4-BE1B-5A48-9AA4-996549B3D7E9}" type="slidenum">
              <a:rPr lang="en-US" smtClean="0"/>
              <a:t>33</a:t>
            </a:fld>
            <a:endParaRPr lang="en-US"/>
          </a:p>
        </p:txBody>
      </p:sp>
    </p:spTree>
    <p:extLst>
      <p:ext uri="{BB962C8B-B14F-4D97-AF65-F5344CB8AC3E}">
        <p14:creationId xmlns:p14="http://schemas.microsoft.com/office/powerpoint/2010/main" val="23053293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 very</a:t>
            </a:r>
            <a:r>
              <a:rPr lang="en-US" baseline="0" dirty="0" smtClean="0"/>
              <a:t> general order of procedures when testing specific hypotheses based on sample data.</a:t>
            </a:r>
            <a:endParaRPr lang="en-US" dirty="0"/>
          </a:p>
        </p:txBody>
      </p:sp>
      <p:sp>
        <p:nvSpPr>
          <p:cNvPr id="4" name="Slide Number Placeholder 3"/>
          <p:cNvSpPr>
            <a:spLocks noGrp="1"/>
          </p:cNvSpPr>
          <p:nvPr>
            <p:ph type="sldNum" sz="quarter" idx="10"/>
          </p:nvPr>
        </p:nvSpPr>
        <p:spPr/>
        <p:txBody>
          <a:bodyPr/>
          <a:lstStyle/>
          <a:p>
            <a:fld id="{F986C7B4-BE1B-5A48-9AA4-996549B3D7E9}" type="slidenum">
              <a:rPr lang="en-US" smtClean="0"/>
              <a:t>34</a:t>
            </a:fld>
            <a:endParaRPr lang="en-US"/>
          </a:p>
        </p:txBody>
      </p:sp>
    </p:spTree>
    <p:extLst>
      <p:ext uri="{BB962C8B-B14F-4D97-AF65-F5344CB8AC3E}">
        <p14:creationId xmlns:p14="http://schemas.microsoft.com/office/powerpoint/2010/main" val="26466902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we make and test hypotheses, there are two kinds of errors that we may be vulnerable to depending on our</a:t>
            </a:r>
            <a:r>
              <a:rPr lang="en-US" baseline="0" dirty="0" smtClean="0"/>
              <a:t> sample of data and our alpha level.</a:t>
            </a:r>
            <a:endParaRPr lang="en-US" dirty="0"/>
          </a:p>
        </p:txBody>
      </p:sp>
      <p:sp>
        <p:nvSpPr>
          <p:cNvPr id="4" name="Slide Number Placeholder 3"/>
          <p:cNvSpPr>
            <a:spLocks noGrp="1"/>
          </p:cNvSpPr>
          <p:nvPr>
            <p:ph type="sldNum" sz="quarter" idx="10"/>
          </p:nvPr>
        </p:nvSpPr>
        <p:spPr/>
        <p:txBody>
          <a:bodyPr/>
          <a:lstStyle/>
          <a:p>
            <a:fld id="{F986C7B4-BE1B-5A48-9AA4-996549B3D7E9}" type="slidenum">
              <a:rPr lang="en-US" smtClean="0"/>
              <a:t>35</a:t>
            </a:fld>
            <a:endParaRPr lang="en-US"/>
          </a:p>
        </p:txBody>
      </p:sp>
    </p:spTree>
    <p:extLst>
      <p:ext uri="{BB962C8B-B14F-4D97-AF65-F5344CB8AC3E}">
        <p14:creationId xmlns:p14="http://schemas.microsoft.com/office/powerpoint/2010/main" val="324896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7B9EE1-F1E5-CF48-9E2A-7F567DF2C4C5}" type="slidenum">
              <a:rPr lang="en-US" smtClean="0"/>
              <a:t>3</a:t>
            </a:fld>
            <a:endParaRPr lang="en-US"/>
          </a:p>
        </p:txBody>
      </p:sp>
    </p:spTree>
    <p:extLst>
      <p:ext uri="{BB962C8B-B14F-4D97-AF65-F5344CB8AC3E}">
        <p14:creationId xmlns:p14="http://schemas.microsoft.com/office/powerpoint/2010/main" val="31110719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86C7B4-BE1B-5A48-9AA4-996549B3D7E9}" type="slidenum">
              <a:rPr lang="en-US" smtClean="0"/>
              <a:t>36</a:t>
            </a:fld>
            <a:endParaRPr lang="en-US"/>
          </a:p>
        </p:txBody>
      </p:sp>
    </p:spTree>
    <p:extLst>
      <p:ext uri="{BB962C8B-B14F-4D97-AF65-F5344CB8AC3E}">
        <p14:creationId xmlns:p14="http://schemas.microsoft.com/office/powerpoint/2010/main" val="38053076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significance</a:t>
            </a:r>
            <a:r>
              <a:rPr lang="en-US" baseline="0" dirty="0" smtClean="0"/>
              <a:t> level, or an alpha level as it’s commonly referred to, is the threshold at which we accept or reject the null hypothesis. In other words, the alpha level is the criterion we use to determine if the relationships we observe in our data are true effects in the population or if they are a product of random variation in the data. When I calculate a test statistic from my data, such as t-statistic, that reflects the difference between a control group and an experimental group, I compare the p-value I obtain from my t-statistic to the alpha level that I’ve set in advance, which determines if the difference between means is a true difference in the population, or if it’s a difference that’s due to random variation in the data I collected. The alpha level I set corresponds to a critical test statistic value that I need to achieve to believe that my observed difference between means was not due to chance or random variation in my data. If my test statistic does meet that critical value, then the p-value associated with the test statistic will be equal to or larger than alpha level (and we want them to be as small as possible). The p-value tells me the probability that my difference between means was observed due to chance if the null hypothesis were actually true. Thus, I use the alpha level to decide beforehand the level of chance I’m comfortable with.  So, if I set an alpha of .05, collect data, and get a p-value equal to .05 for the difference between means, that tells me that I have a 5% probability of seeing this difference between means in my sample of no such difference actually exists in the population. If I want to be more conservative, or if I do research in a field that has high experimental control, I might opt for an alpha level of .01 or even lower. As you may have inferred from the table two slides back, the alpha level you set corresponds to the probability of committing a Type I error, or rejecting the null hypothesis when it should have been retained. Thus, a Type I error means that you believe an effect is there in the population when it actually occurred in your sample data by chance.</a:t>
            </a:r>
            <a:endParaRPr lang="en-US" dirty="0"/>
          </a:p>
        </p:txBody>
      </p:sp>
      <p:sp>
        <p:nvSpPr>
          <p:cNvPr id="4" name="Slide Number Placeholder 3"/>
          <p:cNvSpPr>
            <a:spLocks noGrp="1"/>
          </p:cNvSpPr>
          <p:nvPr>
            <p:ph type="sldNum" sz="quarter" idx="10"/>
          </p:nvPr>
        </p:nvSpPr>
        <p:spPr/>
        <p:txBody>
          <a:bodyPr/>
          <a:lstStyle/>
          <a:p>
            <a:fld id="{F986C7B4-BE1B-5A48-9AA4-996549B3D7E9}" type="slidenum">
              <a:rPr lang="en-US" smtClean="0"/>
              <a:t>37</a:t>
            </a:fld>
            <a:endParaRPr lang="en-US"/>
          </a:p>
        </p:txBody>
      </p:sp>
    </p:spTree>
    <p:extLst>
      <p:ext uri="{BB962C8B-B14F-4D97-AF65-F5344CB8AC3E}">
        <p14:creationId xmlns:p14="http://schemas.microsoft.com/office/powerpoint/2010/main" val="9274018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Depending on the specificity of your hypothesis,</a:t>
            </a:r>
            <a:r>
              <a:rPr lang="en-US" baseline="0" dirty="0" smtClean="0"/>
              <a:t> you can use either a 1-tailed or 2-tailed hypothesis test. Returning to the difference between group means example, I might just want to know if a significant difference exists at all, and I don’t care which group mean is higher or lower than the other. For that situation I’d use a two-tailed test, indicating that the critical test statistic value I need to reach could occur at either end of the probability distribution. However, if I have theoretical reason to believe that the experimental group will have a higher mean than the control group, or vice versa, that means that I have a directional hypothesis and I can use a 1-tailed hypothesis test. For a 1-tailed test, the critical test statistic value I need to reach only occurs at one end of the probability distribution. For example, I might hypothesize that group 1 with have a higher mean than group 2, and subtracting group 2 from group 1 will lead to a positive difference at the positive end of the relevant distribution – and the way I set up my inferential statistics will reflect that.</a:t>
            </a:r>
            <a:endParaRPr lang="en-US" dirty="0"/>
          </a:p>
        </p:txBody>
      </p:sp>
      <p:sp>
        <p:nvSpPr>
          <p:cNvPr id="4" name="Slide Number Placeholder 3"/>
          <p:cNvSpPr>
            <a:spLocks noGrp="1"/>
          </p:cNvSpPr>
          <p:nvPr>
            <p:ph type="sldNum" sz="quarter" idx="10"/>
          </p:nvPr>
        </p:nvSpPr>
        <p:spPr/>
        <p:txBody>
          <a:bodyPr/>
          <a:lstStyle/>
          <a:p>
            <a:fld id="{211A0B4C-1B89-4D4E-B6F6-34FB2160167D}" type="slidenum">
              <a:rPr lang="en-US" smtClean="0"/>
              <a:t>38</a:t>
            </a:fld>
            <a:endParaRPr lang="en-US"/>
          </a:p>
        </p:txBody>
      </p:sp>
    </p:spTree>
    <p:extLst>
      <p:ext uri="{BB962C8B-B14F-4D97-AF65-F5344CB8AC3E}">
        <p14:creationId xmlns:p14="http://schemas.microsoft.com/office/powerpoint/2010/main" val="13344020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t-distribution is a distribution of t-scores</a:t>
            </a:r>
            <a:r>
              <a:rPr lang="en-US" baseline="0" dirty="0" smtClean="0"/>
              <a:t> and is </a:t>
            </a:r>
            <a:r>
              <a:rPr lang="en-US" dirty="0" smtClean="0"/>
              <a:t>often used to determine probabilities when the underlying population standard deviation,</a:t>
            </a:r>
            <a:r>
              <a:rPr lang="en-US" baseline="0" dirty="0" smtClean="0"/>
              <a:t> or spread, is unknown. The logic of the t-distribution, and the way we use it, us very much like the standard normal distribution. You can think of it as a theoretical sampling distribution. Thus, specific t-scores are associated with probabilities, such that scores close to the sampling distribution mean are much more likely to occur than scores at the extremes of the distribution. Thus, we can determine the probability of something occurring based on the area under the theoretical curve. Unlike the standard normal distribution, the probabilities associated with t-scores depend of the size of your sample. As your sample size increases, the underlying t-distribution becomes more and more normally distributed, and at a sample size of about 150-200, the t-distribution is virtually indistinguishable from the standard normal distribution. As I mentioned, we use the t-distribution to calculate probabilities for t-statistics, which are commonly used inferential statistics. T-statistics generally compared two things, whether it’s the mean of your group and some constant, two independent group means in an experiment, or before and after scores after some kind of treatment or intervention.</a:t>
            </a:r>
            <a:endParaRPr lang="en-US" dirty="0"/>
          </a:p>
        </p:txBody>
      </p:sp>
      <p:sp>
        <p:nvSpPr>
          <p:cNvPr id="4" name="Slide Number Placeholder 3"/>
          <p:cNvSpPr>
            <a:spLocks noGrp="1"/>
          </p:cNvSpPr>
          <p:nvPr>
            <p:ph type="sldNum" sz="quarter" idx="10"/>
          </p:nvPr>
        </p:nvSpPr>
        <p:spPr/>
        <p:txBody>
          <a:bodyPr/>
          <a:lstStyle/>
          <a:p>
            <a:fld id="{211A0B4C-1B89-4D4E-B6F6-34FB2160167D}" type="slidenum">
              <a:rPr lang="en-US" smtClean="0"/>
              <a:t>39</a:t>
            </a:fld>
            <a:endParaRPr lang="en-US"/>
          </a:p>
        </p:txBody>
      </p:sp>
    </p:spTree>
    <p:extLst>
      <p:ext uri="{BB962C8B-B14F-4D97-AF65-F5344CB8AC3E}">
        <p14:creationId xmlns:p14="http://schemas.microsoft.com/office/powerpoint/2010/main" val="19646551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457200" rtl="0" eaLnBrk="1" fontAlgn="auto" latinLnBrk="0" hangingPunct="1">
              <a:lnSpc>
                <a:spcPct val="100000"/>
              </a:lnSpc>
              <a:spcBef>
                <a:spcPts val="0"/>
              </a:spcBef>
              <a:spcAft>
                <a:spcPts val="0"/>
              </a:spcAft>
              <a:buClrTx/>
              <a:buSzTx/>
              <a:buFontTx/>
              <a:buNone/>
              <a:tabLst/>
              <a:defRPr/>
            </a:pPr>
            <a:r>
              <a:rPr lang="en-US" dirty="0" smtClean="0"/>
              <a:t>P-value is the probability of finding our results if the null hypothesis is true</a:t>
            </a:r>
          </a:p>
          <a:p>
            <a:endParaRPr lang="en-US" dirty="0"/>
          </a:p>
        </p:txBody>
      </p:sp>
      <p:sp>
        <p:nvSpPr>
          <p:cNvPr id="4" name="Slide Number Placeholder 3"/>
          <p:cNvSpPr>
            <a:spLocks noGrp="1"/>
          </p:cNvSpPr>
          <p:nvPr>
            <p:ph type="sldNum" sz="quarter" idx="10"/>
          </p:nvPr>
        </p:nvSpPr>
        <p:spPr/>
        <p:txBody>
          <a:bodyPr/>
          <a:lstStyle/>
          <a:p>
            <a:fld id="{E77B9EE1-F1E5-CF48-9E2A-7F567DF2C4C5}" type="slidenum">
              <a:rPr lang="en-US" smtClean="0"/>
              <a:t>41</a:t>
            </a:fld>
            <a:endParaRPr lang="en-US"/>
          </a:p>
        </p:txBody>
      </p:sp>
    </p:spTree>
    <p:extLst>
      <p:ext uri="{BB962C8B-B14F-4D97-AF65-F5344CB8AC3E}">
        <p14:creationId xmlns:p14="http://schemas.microsoft.com/office/powerpoint/2010/main" val="18248869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Exact</a:t>
            </a:r>
            <a:r>
              <a:rPr lang="en-US" sz="1200" kern="1200" baseline="0" dirty="0" smtClean="0">
                <a:solidFill>
                  <a:schemeClr val="tx1"/>
                </a:solidFill>
                <a:effectLst/>
                <a:latin typeface="+mn-lt"/>
                <a:ea typeface="+mn-ea"/>
                <a:cs typeface="+mn-cs"/>
              </a:rPr>
              <a:t> p-values: </a:t>
            </a:r>
            <a:r>
              <a:rPr lang="en-US" sz="1200" kern="1200" dirty="0" smtClean="0">
                <a:solidFill>
                  <a:schemeClr val="tx1"/>
                </a:solidFill>
                <a:latin typeface="+mn-lt"/>
                <a:ea typeface="+mn-ea"/>
                <a:cs typeface="+mn-cs"/>
              </a:rPr>
              <a:t>It requires numeric integration. It really isn't something that anybody does by hand. Basically you integrate to find the area under the F-distribution from your observed test statistic to infinity.</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However, you can get them quickly using online calculators</a:t>
            </a:r>
            <a:r>
              <a:rPr lang="en-US" sz="1200" kern="1200" baseline="0" dirty="0" smtClean="0">
                <a:solidFill>
                  <a:schemeClr val="tx1"/>
                </a:solidFill>
                <a:effectLst/>
                <a:latin typeface="+mn-lt"/>
                <a:ea typeface="+mn-ea"/>
                <a:cs typeface="+mn-cs"/>
              </a:rPr>
              <a:t> if you plug in your statistic test and degrees of freedom. Also, most data analytic software these days will calculate exact p-values for you as well. </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77B9EE1-F1E5-CF48-9E2A-7F567DF2C4C5}" type="slidenum">
              <a:rPr lang="en-US" smtClean="0"/>
              <a:t>52</a:t>
            </a:fld>
            <a:endParaRPr lang="en-US"/>
          </a:p>
        </p:txBody>
      </p:sp>
    </p:spTree>
    <p:extLst>
      <p:ext uri="{BB962C8B-B14F-4D97-AF65-F5344CB8AC3E}">
        <p14:creationId xmlns:p14="http://schemas.microsoft.com/office/powerpoint/2010/main" val="40659561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86C7B4-BE1B-5A48-9AA4-996549B3D7E9}" type="slidenum">
              <a:rPr lang="en-US" smtClean="0"/>
              <a:t>53</a:t>
            </a:fld>
            <a:endParaRPr lang="en-US"/>
          </a:p>
        </p:txBody>
      </p:sp>
    </p:spTree>
    <p:extLst>
      <p:ext uri="{BB962C8B-B14F-4D97-AF65-F5344CB8AC3E}">
        <p14:creationId xmlns:p14="http://schemas.microsoft.com/office/powerpoint/2010/main" val="32775788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23DBC3-79EA-41C9-AF40-643526C46868}" type="slidenum">
              <a:rPr lang="en-US" smtClean="0"/>
              <a:t>5</a:t>
            </a:fld>
            <a:endParaRPr lang="en-US"/>
          </a:p>
        </p:txBody>
      </p:sp>
    </p:spTree>
    <p:extLst>
      <p:ext uri="{BB962C8B-B14F-4D97-AF65-F5344CB8AC3E}">
        <p14:creationId xmlns:p14="http://schemas.microsoft.com/office/powerpoint/2010/main" val="2512830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obtain a sample from our population, then infer a sampling distribution from that</a:t>
            </a:r>
            <a:r>
              <a:rPr lang="en-US" baseline="0" dirty="0" smtClean="0"/>
              <a:t> sample data.</a:t>
            </a:r>
            <a:endParaRPr lang="en-US" dirty="0"/>
          </a:p>
        </p:txBody>
      </p:sp>
      <p:sp>
        <p:nvSpPr>
          <p:cNvPr id="4" name="Slide Number Placeholder 3"/>
          <p:cNvSpPr>
            <a:spLocks noGrp="1"/>
          </p:cNvSpPr>
          <p:nvPr>
            <p:ph type="sldNum" sz="quarter" idx="10"/>
          </p:nvPr>
        </p:nvSpPr>
        <p:spPr/>
        <p:txBody>
          <a:bodyPr/>
          <a:lstStyle/>
          <a:p>
            <a:fld id="{F986C7B4-BE1B-5A48-9AA4-996549B3D7E9}" type="slidenum">
              <a:rPr lang="en-US" smtClean="0"/>
              <a:t>8</a:t>
            </a:fld>
            <a:endParaRPr lang="en-US"/>
          </a:p>
        </p:txBody>
      </p:sp>
    </p:spTree>
    <p:extLst>
      <p:ext uri="{BB962C8B-B14F-4D97-AF65-F5344CB8AC3E}">
        <p14:creationId xmlns:p14="http://schemas.microsoft.com/office/powerpoint/2010/main" val="2621900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2700" dirty="0" smtClean="0"/>
              <a:t>We get from knowledge about our sample to knowledge about our population?</a:t>
            </a:r>
          </a:p>
          <a:p>
            <a:pPr lvl="2"/>
            <a:r>
              <a:rPr lang="en-US" dirty="0" smtClean="0"/>
              <a:t>Sampling Distribution!</a:t>
            </a:r>
          </a:p>
          <a:p>
            <a:endParaRPr lang="en-US" dirty="0"/>
          </a:p>
        </p:txBody>
      </p:sp>
      <p:sp>
        <p:nvSpPr>
          <p:cNvPr id="4" name="Slide Number Placeholder 3"/>
          <p:cNvSpPr>
            <a:spLocks noGrp="1"/>
          </p:cNvSpPr>
          <p:nvPr>
            <p:ph type="sldNum" sz="quarter" idx="10"/>
          </p:nvPr>
        </p:nvSpPr>
        <p:spPr/>
        <p:txBody>
          <a:bodyPr/>
          <a:lstStyle/>
          <a:p>
            <a:fld id="{211A0B4C-1B89-4D4E-B6F6-34FB2160167D}" type="slidenum">
              <a:rPr lang="en-US" smtClean="0"/>
              <a:t>10</a:t>
            </a:fld>
            <a:endParaRPr lang="en-US"/>
          </a:p>
        </p:txBody>
      </p:sp>
    </p:spTree>
    <p:extLst>
      <p:ext uri="{BB962C8B-B14F-4D97-AF65-F5344CB8AC3E}">
        <p14:creationId xmlns:p14="http://schemas.microsoft.com/office/powerpoint/2010/main" val="42745961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EF359D-A380-4E97-8ACC-873D3EE76742}" type="slidenum">
              <a:rPr lang="en-US" smtClean="0"/>
              <a:t>12</a:t>
            </a:fld>
            <a:endParaRPr lang="en-US"/>
          </a:p>
        </p:txBody>
      </p:sp>
    </p:spTree>
    <p:extLst>
      <p:ext uri="{BB962C8B-B14F-4D97-AF65-F5344CB8AC3E}">
        <p14:creationId xmlns:p14="http://schemas.microsoft.com/office/powerpoint/2010/main" val="1441903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7B9EE1-F1E5-CF48-9E2A-7F567DF2C4C5}" type="slidenum">
              <a:rPr lang="en-US" smtClean="0"/>
              <a:t>14</a:t>
            </a:fld>
            <a:endParaRPr lang="en-US"/>
          </a:p>
        </p:txBody>
      </p:sp>
    </p:spTree>
    <p:extLst>
      <p:ext uri="{BB962C8B-B14F-4D97-AF65-F5344CB8AC3E}">
        <p14:creationId xmlns:p14="http://schemas.microsoft.com/office/powerpoint/2010/main" val="32328734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86C7B4-BE1B-5A48-9AA4-996549B3D7E9}" type="slidenum">
              <a:rPr lang="en-US" smtClean="0"/>
              <a:t>15</a:t>
            </a:fld>
            <a:endParaRPr lang="en-US"/>
          </a:p>
        </p:txBody>
      </p:sp>
    </p:spTree>
    <p:extLst>
      <p:ext uri="{BB962C8B-B14F-4D97-AF65-F5344CB8AC3E}">
        <p14:creationId xmlns:p14="http://schemas.microsoft.com/office/powerpoint/2010/main" val="7625031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2" descr="big_logo_tt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0"/>
            <a:ext cx="3733800" cy="1076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Line 43"/>
          <p:cNvSpPr>
            <a:spLocks noChangeShapeType="1"/>
          </p:cNvSpPr>
          <p:nvPr/>
        </p:nvSpPr>
        <p:spPr bwMode="auto">
          <a:xfrm>
            <a:off x="1143000" y="1219200"/>
            <a:ext cx="0" cy="5105400"/>
          </a:xfrm>
          <a:prstGeom prst="line">
            <a:avLst/>
          </a:prstGeom>
          <a:noFill/>
          <a:ln w="19050">
            <a:solidFill>
              <a:schemeClr val="bg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123" name="Rectangle 3"/>
          <p:cNvSpPr>
            <a:spLocks noGrp="1" noChangeArrowheads="1"/>
          </p:cNvSpPr>
          <p:nvPr>
            <p:ph type="ctrTitle"/>
          </p:nvPr>
        </p:nvSpPr>
        <p:spPr>
          <a:xfrm>
            <a:off x="1295400" y="1219200"/>
            <a:ext cx="7315200" cy="2057400"/>
          </a:xfrm>
        </p:spPr>
        <p:txBody>
          <a:bodyPr/>
          <a:lstStyle>
            <a:lvl1pPr>
              <a:defRPr sz="4800"/>
            </a:lvl1pPr>
          </a:lstStyle>
          <a:p>
            <a:pPr lvl="0"/>
            <a:r>
              <a:rPr lang="en-US" noProof="0" smtClean="0"/>
              <a:t>Click to edit Master title style</a:t>
            </a:r>
          </a:p>
        </p:txBody>
      </p:sp>
      <p:sp>
        <p:nvSpPr>
          <p:cNvPr id="5124" name="Rectangle 4"/>
          <p:cNvSpPr>
            <a:spLocks noGrp="1" noChangeArrowheads="1"/>
          </p:cNvSpPr>
          <p:nvPr>
            <p:ph type="subTitle" idx="1"/>
          </p:nvPr>
        </p:nvSpPr>
        <p:spPr>
          <a:xfrm>
            <a:off x="1295400" y="3429000"/>
            <a:ext cx="7315200" cy="2057400"/>
          </a:xfrm>
        </p:spPr>
        <p:txBody>
          <a:bodyPr/>
          <a:lstStyle>
            <a:lvl1pPr marL="0" indent="0">
              <a:buFont typeface="Wingdings" charset="0"/>
              <a:buNone/>
              <a:defRPr sz="3200">
                <a:solidFill>
                  <a:srgbClr val="2D6CC0"/>
                </a:solidFill>
              </a:defRPr>
            </a:lvl1pPr>
          </a:lstStyle>
          <a:p>
            <a:pPr lvl="0"/>
            <a:r>
              <a:rPr lang="en-US" noProof="0" smtClean="0"/>
              <a:t>Click to edit Master subtitle style</a:t>
            </a:r>
          </a:p>
        </p:txBody>
      </p:sp>
      <p:sp>
        <p:nvSpPr>
          <p:cNvPr id="6" name="Rectangle 5"/>
          <p:cNvSpPr>
            <a:spLocks noGrp="1" noChangeArrowheads="1"/>
          </p:cNvSpPr>
          <p:nvPr>
            <p:ph type="dt" sz="half" idx="10"/>
          </p:nvPr>
        </p:nvSpPr>
        <p:spPr/>
        <p:txBody>
          <a:bodyPr/>
          <a:lstStyle>
            <a:lvl1pPr>
              <a:defRPr smtClean="0"/>
            </a:lvl1pPr>
          </a:lstStyle>
          <a:p>
            <a:pPr>
              <a:defRPr/>
            </a:pPr>
            <a:fld id="{FFA6A781-DFE5-C041-97D9-C8123DC5D4F1}" type="slidenum">
              <a:rPr lang="en-US"/>
              <a:pPr>
                <a:defRPr/>
              </a:pPr>
              <a:t>‹#›</a:t>
            </a:fld>
            <a:endParaRPr lang="en-US" dirty="0"/>
          </a:p>
        </p:txBody>
      </p:sp>
      <p:sp>
        <p:nvSpPr>
          <p:cNvPr id="7" name="Rectangle 6"/>
          <p:cNvSpPr>
            <a:spLocks noGrp="1" noChangeArrowheads="1"/>
          </p:cNvSpPr>
          <p:nvPr>
            <p:ph type="ftr" sz="quarter" idx="11"/>
          </p:nvPr>
        </p:nvSpPr>
        <p:spPr/>
        <p:txBody>
          <a:bodyPr/>
          <a:lstStyle>
            <a:lvl1pPr>
              <a:defRPr dirty="0" smtClean="0"/>
            </a:lvl1pPr>
          </a:lstStyle>
          <a:p>
            <a:pPr>
              <a:defRPr/>
            </a:pPr>
            <a:endParaRPr lang="en-US"/>
          </a:p>
        </p:txBody>
      </p:sp>
      <p:sp>
        <p:nvSpPr>
          <p:cNvPr id="8" name="Slide Number Placeholder 7"/>
          <p:cNvSpPr>
            <a:spLocks noGrp="1" noChangeArrowheads="1"/>
          </p:cNvSpPr>
          <p:nvPr>
            <p:ph type="sldNum" sz="quarter" idx="12"/>
          </p:nvPr>
        </p:nvSpPr>
        <p:spPr>
          <a:xfrm>
            <a:off x="6553200" y="6400800"/>
            <a:ext cx="2133600" cy="304800"/>
          </a:xfrm>
          <a:prstGeom prst="rect">
            <a:avLst/>
          </a:prstGeom>
        </p:spPr>
        <p:txBody>
          <a:bodyPr/>
          <a:lstStyle>
            <a:lvl1pPr>
              <a:defRPr dirty="0" smtClean="0">
                <a:cs typeface="+mn-cs"/>
              </a:defRPr>
            </a:lvl1pPr>
          </a:lstStyle>
          <a:p>
            <a:pPr>
              <a:defRPr/>
            </a:pPr>
            <a:r>
              <a:rPr lang="en-US"/>
              <a:t>Date</a:t>
            </a:r>
          </a:p>
        </p:txBody>
      </p:sp>
    </p:spTree>
    <p:extLst>
      <p:ext uri="{BB962C8B-B14F-4D97-AF65-F5344CB8AC3E}">
        <p14:creationId xmlns:p14="http://schemas.microsoft.com/office/powerpoint/2010/main" val="3515432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11" descr="GradSucces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6011863"/>
            <a:ext cx="3124200" cy="846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smtClean="0"/>
            </a:lvl1pPr>
          </a:lstStyle>
          <a:p>
            <a:pPr>
              <a:defRPr/>
            </a:pPr>
            <a:fld id="{13212116-BD21-F248-BE83-43E3617DD177}" type="slidenum">
              <a:rPr lang="en-US"/>
              <a:pPr>
                <a:defRPr/>
              </a:pPr>
              <a:t>‹#›</a:t>
            </a:fld>
            <a:endParaRPr lang="en-US" dirty="0"/>
          </a:p>
        </p:txBody>
      </p:sp>
      <p:sp>
        <p:nvSpPr>
          <p:cNvPr id="6" name="Footer Placeholder 4"/>
          <p:cNvSpPr>
            <a:spLocks noGrp="1"/>
          </p:cNvSpPr>
          <p:nvPr>
            <p:ph type="ftr" sz="quarter" idx="11"/>
          </p:nvPr>
        </p:nvSpPr>
        <p:spPr/>
        <p:txBody>
          <a:bodyPr/>
          <a:lstStyle>
            <a:lvl1pPr>
              <a:defRPr smtClean="0"/>
            </a:lvl1pPr>
          </a:lstStyle>
          <a:p>
            <a:pPr>
              <a:defRPr/>
            </a:pPr>
            <a:endParaRPr lang="en-US"/>
          </a:p>
        </p:txBody>
      </p:sp>
    </p:spTree>
    <p:extLst>
      <p:ext uri="{BB962C8B-B14F-4D97-AF65-F5344CB8AC3E}">
        <p14:creationId xmlns:p14="http://schemas.microsoft.com/office/powerpoint/2010/main" val="39681695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11" descr="GradSucces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6011863"/>
            <a:ext cx="3124200" cy="846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Vertical Title 1"/>
          <p:cNvSpPr>
            <a:spLocks noGrp="1"/>
          </p:cNvSpPr>
          <p:nvPr>
            <p:ph type="title" orient="vert"/>
          </p:nvPr>
        </p:nvSpPr>
        <p:spPr>
          <a:xfrm>
            <a:off x="6629400" y="228600"/>
            <a:ext cx="20574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smtClean="0"/>
            </a:lvl1pPr>
          </a:lstStyle>
          <a:p>
            <a:pPr>
              <a:defRPr/>
            </a:pPr>
            <a:fld id="{0C4641FF-3672-2A47-8988-A7C5F4855AF0}" type="slidenum">
              <a:rPr lang="en-US"/>
              <a:pPr>
                <a:defRPr/>
              </a:pPr>
              <a:t>‹#›</a:t>
            </a:fld>
            <a:endParaRPr lang="en-US" dirty="0"/>
          </a:p>
        </p:txBody>
      </p:sp>
      <p:sp>
        <p:nvSpPr>
          <p:cNvPr id="6" name="Footer Placeholder 4"/>
          <p:cNvSpPr>
            <a:spLocks noGrp="1"/>
          </p:cNvSpPr>
          <p:nvPr>
            <p:ph type="ftr" sz="quarter" idx="11"/>
          </p:nvPr>
        </p:nvSpPr>
        <p:spPr/>
        <p:txBody>
          <a:bodyPr/>
          <a:lstStyle>
            <a:lvl1pPr>
              <a:defRPr smtClean="0"/>
            </a:lvl1pPr>
          </a:lstStyle>
          <a:p>
            <a:pPr>
              <a:defRPr/>
            </a:pPr>
            <a:endParaRPr lang="en-US"/>
          </a:p>
        </p:txBody>
      </p:sp>
      <p:sp>
        <p:nvSpPr>
          <p:cNvPr id="7" name="Slide Number Placeholder 5"/>
          <p:cNvSpPr>
            <a:spLocks noGrp="1"/>
          </p:cNvSpPr>
          <p:nvPr>
            <p:ph type="sldNum" sz="quarter" idx="12"/>
          </p:nvPr>
        </p:nvSpPr>
        <p:spPr>
          <a:xfrm>
            <a:off x="6553200" y="6400800"/>
            <a:ext cx="2133600" cy="304800"/>
          </a:xfrm>
          <a:prstGeom prst="rect">
            <a:avLst/>
          </a:prstGeom>
        </p:spPr>
        <p:txBody>
          <a:bodyPr/>
          <a:lstStyle>
            <a:lvl1pPr>
              <a:defRPr smtClean="0">
                <a:cs typeface="+mn-cs"/>
              </a:defRPr>
            </a:lvl1pPr>
          </a:lstStyle>
          <a:p>
            <a:pPr>
              <a:defRPr/>
            </a:pPr>
            <a:fld id="{5E5AFE8E-6CA8-6B49-BFD6-97EB78C6645F}" type="slidenum">
              <a:rPr lang="en-US"/>
              <a:pPr>
                <a:defRPr/>
              </a:pPr>
              <a:t>‹#›</a:t>
            </a:fld>
            <a:endParaRPr lang="en-US"/>
          </a:p>
        </p:txBody>
      </p:sp>
    </p:spTree>
    <p:extLst>
      <p:ext uri="{BB962C8B-B14F-4D97-AF65-F5344CB8AC3E}">
        <p14:creationId xmlns:p14="http://schemas.microsoft.com/office/powerpoint/2010/main" val="944644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11" descr="GradSucces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6011863"/>
            <a:ext cx="3124200" cy="846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smtClean="0"/>
            </a:lvl1pPr>
          </a:lstStyle>
          <a:p>
            <a:pPr>
              <a:defRPr/>
            </a:pPr>
            <a:fld id="{484F6988-7F6B-024F-AE63-8428D9A42AC9}" type="slidenum">
              <a:rPr lang="en-US"/>
              <a:pPr>
                <a:defRPr/>
              </a:pPr>
              <a:t>‹#›</a:t>
            </a:fld>
            <a:endParaRPr lang="en-US" dirty="0"/>
          </a:p>
        </p:txBody>
      </p:sp>
      <p:sp>
        <p:nvSpPr>
          <p:cNvPr id="6" name="Footer Placeholder 4"/>
          <p:cNvSpPr>
            <a:spLocks noGrp="1"/>
          </p:cNvSpPr>
          <p:nvPr>
            <p:ph type="ftr" sz="quarter" idx="11"/>
          </p:nvPr>
        </p:nvSpPr>
        <p:spPr/>
        <p:txBody>
          <a:bodyPr/>
          <a:lstStyle>
            <a:lvl1pPr>
              <a:defRPr smtClean="0"/>
            </a:lvl1pPr>
          </a:lstStyle>
          <a:p>
            <a:pPr>
              <a:defRPr/>
            </a:pPr>
            <a:endParaRPr lang="en-US"/>
          </a:p>
        </p:txBody>
      </p:sp>
    </p:spTree>
    <p:extLst>
      <p:ext uri="{BB962C8B-B14F-4D97-AF65-F5344CB8AC3E}">
        <p14:creationId xmlns:p14="http://schemas.microsoft.com/office/powerpoint/2010/main" val="155886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08DFD732-1950-9148-B6B9-0FC607D99313}" type="slidenum">
              <a:rPr lang="en-US"/>
              <a:pPr>
                <a:defRPr/>
              </a:pPr>
              <a:t>‹#›</a:t>
            </a:fld>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314906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11" descr="GradSucces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6011863"/>
            <a:ext cx="3124200" cy="846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430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p:txBody>
          <a:bodyPr/>
          <a:lstStyle>
            <a:lvl1pPr>
              <a:defRPr smtClean="0"/>
            </a:lvl1pPr>
          </a:lstStyle>
          <a:p>
            <a:pPr>
              <a:defRPr/>
            </a:pPr>
            <a:fld id="{A8D6EC74-4528-D74E-A829-B587B6DF1F10}" type="slidenum">
              <a:rPr lang="en-US"/>
              <a:pPr>
                <a:defRPr/>
              </a:pPr>
              <a:t>‹#›</a:t>
            </a:fld>
            <a:endParaRPr lang="en-US" dirty="0"/>
          </a:p>
        </p:txBody>
      </p:sp>
      <p:sp>
        <p:nvSpPr>
          <p:cNvPr id="7" name="Footer Placeholder 5"/>
          <p:cNvSpPr>
            <a:spLocks noGrp="1"/>
          </p:cNvSpPr>
          <p:nvPr>
            <p:ph type="ftr" sz="quarter" idx="11"/>
          </p:nvPr>
        </p:nvSpPr>
        <p:spPr/>
        <p:txBody>
          <a:bodyPr/>
          <a:lstStyle>
            <a:lvl1pPr>
              <a:defRPr smtClean="0"/>
            </a:lvl1pPr>
          </a:lstStyle>
          <a:p>
            <a:pPr>
              <a:defRPr/>
            </a:pPr>
            <a:endParaRPr lang="en-US"/>
          </a:p>
        </p:txBody>
      </p:sp>
    </p:spTree>
    <p:extLst>
      <p:ext uri="{BB962C8B-B14F-4D97-AF65-F5344CB8AC3E}">
        <p14:creationId xmlns:p14="http://schemas.microsoft.com/office/powerpoint/2010/main" val="95434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11" descr="GradSucces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6011863"/>
            <a:ext cx="3124200" cy="846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6"/>
          <p:cNvSpPr>
            <a:spLocks noGrp="1"/>
          </p:cNvSpPr>
          <p:nvPr>
            <p:ph type="dt" sz="half" idx="10"/>
          </p:nvPr>
        </p:nvSpPr>
        <p:spPr/>
        <p:txBody>
          <a:bodyPr/>
          <a:lstStyle>
            <a:lvl1pPr>
              <a:defRPr smtClean="0"/>
            </a:lvl1pPr>
          </a:lstStyle>
          <a:p>
            <a:pPr>
              <a:defRPr/>
            </a:pPr>
            <a:fld id="{09392C84-0764-AE47-8980-00977A2DE5BA}" type="slidenum">
              <a:rPr lang="en-US"/>
              <a:pPr>
                <a:defRPr/>
              </a:pPr>
              <a:t>‹#›</a:t>
            </a:fld>
            <a:endParaRPr lang="en-US" dirty="0"/>
          </a:p>
        </p:txBody>
      </p:sp>
      <p:sp>
        <p:nvSpPr>
          <p:cNvPr id="9" name="Footer Placeholder 7"/>
          <p:cNvSpPr>
            <a:spLocks noGrp="1"/>
          </p:cNvSpPr>
          <p:nvPr>
            <p:ph type="ftr" sz="quarter" idx="11"/>
          </p:nvPr>
        </p:nvSpPr>
        <p:spPr/>
        <p:txBody>
          <a:bodyPr/>
          <a:lstStyle>
            <a:lvl1pPr>
              <a:defRPr smtClean="0"/>
            </a:lvl1pPr>
          </a:lstStyle>
          <a:p>
            <a:pPr>
              <a:defRPr/>
            </a:pPr>
            <a:endParaRPr lang="en-US"/>
          </a:p>
        </p:txBody>
      </p:sp>
    </p:spTree>
    <p:extLst>
      <p:ext uri="{BB962C8B-B14F-4D97-AF65-F5344CB8AC3E}">
        <p14:creationId xmlns:p14="http://schemas.microsoft.com/office/powerpoint/2010/main" val="1521458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11" descr="GradSucces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6011863"/>
            <a:ext cx="3124200" cy="846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smtClean="0"/>
            </a:lvl1pPr>
          </a:lstStyle>
          <a:p>
            <a:pPr>
              <a:defRPr/>
            </a:pPr>
            <a:fld id="{4ED7181B-B15F-FD4C-BBF1-E47CDD0952F0}" type="slidenum">
              <a:rPr lang="en-US"/>
              <a:pPr>
                <a:defRPr/>
              </a:pPr>
              <a:t>‹#›</a:t>
            </a:fld>
            <a:endParaRPr lang="en-US" dirty="0"/>
          </a:p>
        </p:txBody>
      </p:sp>
      <p:sp>
        <p:nvSpPr>
          <p:cNvPr id="5" name="Footer Placeholder 3"/>
          <p:cNvSpPr>
            <a:spLocks noGrp="1"/>
          </p:cNvSpPr>
          <p:nvPr>
            <p:ph type="ftr" sz="quarter" idx="11"/>
          </p:nvPr>
        </p:nvSpPr>
        <p:spPr/>
        <p:txBody>
          <a:bodyPr/>
          <a:lstStyle>
            <a:lvl1pPr>
              <a:defRPr smtClean="0"/>
            </a:lvl1pPr>
          </a:lstStyle>
          <a:p>
            <a:pPr>
              <a:defRPr/>
            </a:pPr>
            <a:endParaRPr lang="en-US"/>
          </a:p>
        </p:txBody>
      </p:sp>
    </p:spTree>
    <p:extLst>
      <p:ext uri="{BB962C8B-B14F-4D97-AF65-F5344CB8AC3E}">
        <p14:creationId xmlns:p14="http://schemas.microsoft.com/office/powerpoint/2010/main" val="2150198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1" descr="GradSucces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6011863"/>
            <a:ext cx="3124200" cy="846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Date Placeholder 1"/>
          <p:cNvSpPr>
            <a:spLocks noGrp="1"/>
          </p:cNvSpPr>
          <p:nvPr>
            <p:ph type="dt" sz="half" idx="10"/>
          </p:nvPr>
        </p:nvSpPr>
        <p:spPr/>
        <p:txBody>
          <a:bodyPr/>
          <a:lstStyle>
            <a:lvl1pPr>
              <a:defRPr smtClean="0"/>
            </a:lvl1pPr>
          </a:lstStyle>
          <a:p>
            <a:pPr>
              <a:defRPr/>
            </a:pPr>
            <a:fld id="{56644C34-1CCE-1145-A97B-6D432DA7D2FB}" type="slidenum">
              <a:rPr lang="en-US"/>
              <a:pPr>
                <a:defRPr/>
              </a:pPr>
              <a:t>‹#›</a:t>
            </a:fld>
            <a:endParaRPr lang="en-US" dirty="0"/>
          </a:p>
        </p:txBody>
      </p:sp>
      <p:sp>
        <p:nvSpPr>
          <p:cNvPr id="4" name="Footer Placeholder 2"/>
          <p:cNvSpPr>
            <a:spLocks noGrp="1"/>
          </p:cNvSpPr>
          <p:nvPr>
            <p:ph type="ftr" sz="quarter" idx="11"/>
          </p:nvPr>
        </p:nvSpPr>
        <p:spPr/>
        <p:txBody>
          <a:bodyPr/>
          <a:lstStyle>
            <a:lvl1pPr>
              <a:defRPr smtClean="0"/>
            </a:lvl1pPr>
          </a:lstStyle>
          <a:p>
            <a:pPr>
              <a:defRPr/>
            </a:pPr>
            <a:endParaRPr lang="en-US"/>
          </a:p>
        </p:txBody>
      </p:sp>
    </p:spTree>
    <p:extLst>
      <p:ext uri="{BB962C8B-B14F-4D97-AF65-F5344CB8AC3E}">
        <p14:creationId xmlns:p14="http://schemas.microsoft.com/office/powerpoint/2010/main" val="3340853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11" descr="GradSucces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6011863"/>
            <a:ext cx="3124200" cy="846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smtClean="0"/>
            </a:lvl1pPr>
          </a:lstStyle>
          <a:p>
            <a:pPr>
              <a:defRPr/>
            </a:pPr>
            <a:fld id="{652C68B2-22F7-9C48-9A9B-CC4142327EB5}" type="slidenum">
              <a:rPr lang="en-US"/>
              <a:pPr>
                <a:defRPr/>
              </a:pPr>
              <a:t>‹#›</a:t>
            </a:fld>
            <a:endParaRPr lang="en-US" dirty="0"/>
          </a:p>
        </p:txBody>
      </p:sp>
      <p:sp>
        <p:nvSpPr>
          <p:cNvPr id="7" name="Footer Placeholder 5"/>
          <p:cNvSpPr>
            <a:spLocks noGrp="1"/>
          </p:cNvSpPr>
          <p:nvPr>
            <p:ph type="ftr" sz="quarter" idx="11"/>
          </p:nvPr>
        </p:nvSpPr>
        <p:spPr/>
        <p:txBody>
          <a:bodyPr/>
          <a:lstStyle>
            <a:lvl1pPr>
              <a:defRPr smtClean="0"/>
            </a:lvl1pPr>
          </a:lstStyle>
          <a:p>
            <a:pPr>
              <a:defRPr/>
            </a:pPr>
            <a:endParaRPr lang="en-US"/>
          </a:p>
        </p:txBody>
      </p:sp>
    </p:spTree>
    <p:extLst>
      <p:ext uri="{BB962C8B-B14F-4D97-AF65-F5344CB8AC3E}">
        <p14:creationId xmlns:p14="http://schemas.microsoft.com/office/powerpoint/2010/main" val="1813659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11" descr="GradSucces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6011863"/>
            <a:ext cx="3124200" cy="846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smtClean="0"/>
            </a:lvl1pPr>
          </a:lstStyle>
          <a:p>
            <a:pPr>
              <a:defRPr/>
            </a:pPr>
            <a:fld id="{C73C18B7-FEB4-854F-9158-2CC625E00DDC}" type="slidenum">
              <a:rPr lang="en-US"/>
              <a:pPr>
                <a:defRPr/>
              </a:pPr>
              <a:t>‹#›</a:t>
            </a:fld>
            <a:endParaRPr lang="en-US" dirty="0"/>
          </a:p>
        </p:txBody>
      </p:sp>
      <p:sp>
        <p:nvSpPr>
          <p:cNvPr id="7" name="Footer Placeholder 5"/>
          <p:cNvSpPr>
            <a:spLocks noGrp="1"/>
          </p:cNvSpPr>
          <p:nvPr>
            <p:ph type="ftr" sz="quarter" idx="11"/>
          </p:nvPr>
        </p:nvSpPr>
        <p:spPr/>
        <p:txBody>
          <a:bodyPr/>
          <a:lstStyle>
            <a:lvl1pPr>
              <a:defRPr smtClean="0"/>
            </a:lvl1pPr>
          </a:lstStyle>
          <a:p>
            <a:pPr>
              <a:defRPr/>
            </a:pPr>
            <a:endParaRPr lang="en-US"/>
          </a:p>
        </p:txBody>
      </p:sp>
    </p:spTree>
    <p:extLst>
      <p:ext uri="{BB962C8B-B14F-4D97-AF65-F5344CB8AC3E}">
        <p14:creationId xmlns:p14="http://schemas.microsoft.com/office/powerpoint/2010/main" val="1559168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41" descr="small_logo_insid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820025" y="0"/>
            <a:ext cx="1323975" cy="1192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099" name="Rectangle 3"/>
          <p:cNvSpPr>
            <a:spLocks noGrp="1" noChangeArrowheads="1"/>
          </p:cNvSpPr>
          <p:nvPr>
            <p:ph type="title"/>
          </p:nvPr>
        </p:nvSpPr>
        <p:spPr bwMode="auto">
          <a:xfrm>
            <a:off x="457200" y="228600"/>
            <a:ext cx="7467600" cy="7620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endParaRPr lang="en-US" dirty="0"/>
          </a:p>
        </p:txBody>
      </p:sp>
      <p:sp>
        <p:nvSpPr>
          <p:cNvPr id="4100" name="Rectangle 4"/>
          <p:cNvSpPr>
            <a:spLocks noGrp="1" noChangeArrowheads="1"/>
          </p:cNvSpPr>
          <p:nvPr>
            <p:ph type="body" idx="1"/>
          </p:nvPr>
        </p:nvSpPr>
        <p:spPr bwMode="auto">
          <a:xfrm>
            <a:off x="457200" y="1143000"/>
            <a:ext cx="8229600" cy="51054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101" name="Rectangle 5"/>
          <p:cNvSpPr>
            <a:spLocks noGrp="1" noChangeArrowheads="1"/>
          </p:cNvSpPr>
          <p:nvPr>
            <p:ph type="dt" sz="half" idx="2"/>
          </p:nvPr>
        </p:nvSpPr>
        <p:spPr bwMode="auto">
          <a:xfrm>
            <a:off x="457200" y="6400800"/>
            <a:ext cx="2133600" cy="3048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000" smtClean="0">
                <a:cs typeface="+mn-cs"/>
              </a:defRPr>
            </a:lvl1pPr>
          </a:lstStyle>
          <a:p>
            <a:pPr>
              <a:defRPr/>
            </a:pPr>
            <a:fld id="{8E3F2606-DE97-1C4C-8E25-3031CC462A82}" type="slidenum">
              <a:rPr lang="en-US"/>
              <a:pPr>
                <a:defRPr/>
              </a:pPr>
              <a:t>‹#›</a:t>
            </a:fld>
            <a:endParaRPr lang="en-US" dirty="0"/>
          </a:p>
        </p:txBody>
      </p:sp>
      <p:sp>
        <p:nvSpPr>
          <p:cNvPr id="4102" name="Rectangle 6"/>
          <p:cNvSpPr>
            <a:spLocks noGrp="1" noChangeArrowheads="1"/>
          </p:cNvSpPr>
          <p:nvPr>
            <p:ph type="ftr" sz="quarter" idx="3"/>
          </p:nvPr>
        </p:nvSpPr>
        <p:spPr bwMode="auto">
          <a:xfrm>
            <a:off x="3124200" y="6400800"/>
            <a:ext cx="2895600" cy="3048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ctr">
              <a:defRPr sz="1000" smtClean="0">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1"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iming>
    <p:tnLst>
      <p:par>
        <p:cTn id="1" dur="indefinite" restart="never" nodeType="tmRoot"/>
      </p:par>
    </p:tnLst>
  </p:timing>
  <p:txStyles>
    <p:titleStyle>
      <a:lvl1pPr algn="l" rtl="0" eaLnBrk="1" fontAlgn="base" hangingPunct="1">
        <a:spcBef>
          <a:spcPct val="0"/>
        </a:spcBef>
        <a:spcAft>
          <a:spcPct val="0"/>
        </a:spcAft>
        <a:defRPr sz="3900" b="1">
          <a:solidFill>
            <a:srgbClr val="0F5494"/>
          </a:solidFill>
          <a:latin typeface="+mj-lt"/>
          <a:ea typeface="+mj-ea"/>
          <a:cs typeface="ＭＳ Ｐゴシック" charset="0"/>
        </a:defRPr>
      </a:lvl1pPr>
      <a:lvl2pPr algn="l" rtl="0" eaLnBrk="1" fontAlgn="base" hangingPunct="1">
        <a:spcBef>
          <a:spcPct val="0"/>
        </a:spcBef>
        <a:spcAft>
          <a:spcPct val="0"/>
        </a:spcAft>
        <a:defRPr sz="3900" b="1">
          <a:solidFill>
            <a:srgbClr val="0F5494"/>
          </a:solidFill>
          <a:latin typeface="Arial" charset="0"/>
          <a:ea typeface="ＭＳ Ｐゴシック" charset="0"/>
          <a:cs typeface="ＭＳ Ｐゴシック" charset="0"/>
        </a:defRPr>
      </a:lvl2pPr>
      <a:lvl3pPr algn="l" rtl="0" eaLnBrk="1" fontAlgn="base" hangingPunct="1">
        <a:spcBef>
          <a:spcPct val="0"/>
        </a:spcBef>
        <a:spcAft>
          <a:spcPct val="0"/>
        </a:spcAft>
        <a:defRPr sz="3900" b="1">
          <a:solidFill>
            <a:srgbClr val="0F5494"/>
          </a:solidFill>
          <a:latin typeface="Arial" charset="0"/>
          <a:ea typeface="ＭＳ Ｐゴシック" charset="0"/>
          <a:cs typeface="ＭＳ Ｐゴシック" charset="0"/>
        </a:defRPr>
      </a:lvl3pPr>
      <a:lvl4pPr algn="l" rtl="0" eaLnBrk="1" fontAlgn="base" hangingPunct="1">
        <a:spcBef>
          <a:spcPct val="0"/>
        </a:spcBef>
        <a:spcAft>
          <a:spcPct val="0"/>
        </a:spcAft>
        <a:defRPr sz="3900" b="1">
          <a:solidFill>
            <a:srgbClr val="0F5494"/>
          </a:solidFill>
          <a:latin typeface="Arial" charset="0"/>
          <a:ea typeface="ＭＳ Ｐゴシック" charset="0"/>
          <a:cs typeface="ＭＳ Ｐゴシック" charset="0"/>
        </a:defRPr>
      </a:lvl4pPr>
      <a:lvl5pPr algn="l" rtl="0" eaLnBrk="1" fontAlgn="base" hangingPunct="1">
        <a:spcBef>
          <a:spcPct val="0"/>
        </a:spcBef>
        <a:spcAft>
          <a:spcPct val="0"/>
        </a:spcAft>
        <a:defRPr sz="3900" b="1">
          <a:solidFill>
            <a:srgbClr val="0F5494"/>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3900" b="1">
          <a:solidFill>
            <a:schemeClr val="tx1"/>
          </a:solidFill>
          <a:latin typeface="Arial" charset="0"/>
          <a:ea typeface="ＭＳ Ｐゴシック" charset="0"/>
        </a:defRPr>
      </a:lvl6pPr>
      <a:lvl7pPr marL="914400" algn="l" rtl="0" eaLnBrk="1" fontAlgn="base" hangingPunct="1">
        <a:spcBef>
          <a:spcPct val="0"/>
        </a:spcBef>
        <a:spcAft>
          <a:spcPct val="0"/>
        </a:spcAft>
        <a:defRPr sz="3900" b="1">
          <a:solidFill>
            <a:schemeClr val="tx1"/>
          </a:solidFill>
          <a:latin typeface="Arial" charset="0"/>
          <a:ea typeface="ＭＳ Ｐゴシック" charset="0"/>
        </a:defRPr>
      </a:lvl7pPr>
      <a:lvl8pPr marL="1371600" algn="l" rtl="0" eaLnBrk="1" fontAlgn="base" hangingPunct="1">
        <a:spcBef>
          <a:spcPct val="0"/>
        </a:spcBef>
        <a:spcAft>
          <a:spcPct val="0"/>
        </a:spcAft>
        <a:defRPr sz="3900" b="1">
          <a:solidFill>
            <a:schemeClr val="tx1"/>
          </a:solidFill>
          <a:latin typeface="Arial" charset="0"/>
          <a:ea typeface="ＭＳ Ｐゴシック" charset="0"/>
        </a:defRPr>
      </a:lvl8pPr>
      <a:lvl9pPr marL="1828800" algn="l" rtl="0" eaLnBrk="1" fontAlgn="base" hangingPunct="1">
        <a:spcBef>
          <a:spcPct val="0"/>
        </a:spcBef>
        <a:spcAft>
          <a:spcPct val="0"/>
        </a:spcAft>
        <a:defRPr sz="3900" b="1">
          <a:solidFill>
            <a:schemeClr val="tx1"/>
          </a:solidFill>
          <a:latin typeface="Arial" charset="0"/>
          <a:ea typeface="ＭＳ Ｐゴシック" charset="0"/>
        </a:defRPr>
      </a:lvl9pPr>
    </p:titleStyle>
    <p:bodyStyle>
      <a:lvl1pPr marL="342900" indent="-342900" algn="l" rtl="0" eaLnBrk="1" fontAlgn="base" hangingPunct="1">
        <a:spcBef>
          <a:spcPct val="20000"/>
        </a:spcBef>
        <a:spcAft>
          <a:spcPct val="0"/>
        </a:spcAft>
        <a:buClr>
          <a:schemeClr val="tx2"/>
        </a:buClr>
        <a:buSzPct val="70000"/>
        <a:buFont typeface="Wingdings" charset="0"/>
        <a:buBlip>
          <a:blip r:embed="rId14"/>
        </a:buBlip>
        <a:defRPr sz="3000">
          <a:solidFill>
            <a:schemeClr val="tx1"/>
          </a:solidFill>
          <a:latin typeface="+mn-lt"/>
          <a:ea typeface="+mn-ea"/>
          <a:cs typeface="ＭＳ Ｐゴシック" charset="0"/>
        </a:defRPr>
      </a:lvl1pPr>
      <a:lvl2pPr marL="692150" indent="-347663" algn="l" rtl="0" eaLnBrk="1" fontAlgn="base" hangingPunct="1">
        <a:spcBef>
          <a:spcPct val="20000"/>
        </a:spcBef>
        <a:spcAft>
          <a:spcPct val="0"/>
        </a:spcAft>
        <a:buClr>
          <a:schemeClr val="accent2"/>
        </a:buClr>
        <a:buSzPct val="70000"/>
        <a:buFont typeface="Wingdings" charset="0"/>
        <a:buBlip>
          <a:blip r:embed="rId15"/>
        </a:buBlip>
        <a:defRPr sz="2600">
          <a:solidFill>
            <a:schemeClr val="tx1"/>
          </a:solidFill>
          <a:latin typeface="+mn-lt"/>
          <a:ea typeface="+mn-ea"/>
        </a:defRPr>
      </a:lvl2pPr>
      <a:lvl3pPr marL="987425" indent="-293688" algn="l" rtl="0" eaLnBrk="1" fontAlgn="base" hangingPunct="1">
        <a:spcBef>
          <a:spcPct val="20000"/>
        </a:spcBef>
        <a:spcAft>
          <a:spcPct val="0"/>
        </a:spcAft>
        <a:buClr>
          <a:schemeClr val="accent1"/>
        </a:buClr>
        <a:buSzPct val="70000"/>
        <a:buFont typeface="Wingdings" charset="0"/>
        <a:buBlip>
          <a:blip r:embed="rId16"/>
        </a:buBlip>
        <a:defRPr sz="2300">
          <a:solidFill>
            <a:schemeClr val="tx1"/>
          </a:solidFill>
          <a:latin typeface="+mn-lt"/>
          <a:ea typeface="+mn-ea"/>
        </a:defRPr>
      </a:lvl3pPr>
      <a:lvl4pPr marL="1281113" indent="-292100" algn="l" rtl="0" eaLnBrk="1" fontAlgn="base" hangingPunct="1">
        <a:spcBef>
          <a:spcPct val="20000"/>
        </a:spcBef>
        <a:spcAft>
          <a:spcPct val="0"/>
        </a:spcAft>
        <a:buClr>
          <a:schemeClr val="tx2"/>
        </a:buClr>
        <a:buSzPct val="75000"/>
        <a:buFont typeface="Wingdings" charset="0"/>
        <a:buBlip>
          <a:blip r:embed="rId15"/>
        </a:buBlip>
        <a:defRPr sz="2000">
          <a:solidFill>
            <a:schemeClr val="tx1"/>
          </a:solidFill>
          <a:latin typeface="+mn-lt"/>
          <a:ea typeface="+mn-ea"/>
        </a:defRPr>
      </a:lvl4pPr>
      <a:lvl5pPr marL="1598613" indent="-315913" algn="l" rtl="0" eaLnBrk="1" fontAlgn="base" hangingPunct="1">
        <a:spcBef>
          <a:spcPct val="20000"/>
        </a:spcBef>
        <a:spcAft>
          <a:spcPct val="0"/>
        </a:spcAft>
        <a:buClr>
          <a:schemeClr val="folHlink"/>
        </a:buClr>
        <a:buSzPct val="80000"/>
        <a:buFont typeface="Wingdings" charset="0"/>
        <a:buBlip>
          <a:blip r:embed="rId16"/>
        </a:buBlip>
        <a:defRPr sz="2000">
          <a:solidFill>
            <a:schemeClr val="tx1"/>
          </a:solidFill>
          <a:latin typeface="+mn-lt"/>
          <a:ea typeface="+mn-ea"/>
        </a:defRPr>
      </a:lvl5pPr>
      <a:lvl6pPr marL="2055813" indent="-315913" algn="l" rtl="0" eaLnBrk="1" fontAlgn="base" hangingPunct="1">
        <a:spcBef>
          <a:spcPct val="20000"/>
        </a:spcBef>
        <a:spcAft>
          <a:spcPct val="0"/>
        </a:spcAft>
        <a:buClr>
          <a:schemeClr val="folHlink"/>
        </a:buClr>
        <a:buSzPct val="80000"/>
        <a:buFont typeface="Wingdings" charset="0"/>
        <a:buBlip>
          <a:blip r:embed="rId16"/>
        </a:buBlip>
        <a:defRPr sz="2000">
          <a:solidFill>
            <a:schemeClr val="tx1"/>
          </a:solidFill>
          <a:latin typeface="+mn-lt"/>
          <a:ea typeface="+mn-ea"/>
        </a:defRPr>
      </a:lvl6pPr>
      <a:lvl7pPr marL="2513013" indent="-315913" algn="l" rtl="0" eaLnBrk="1" fontAlgn="base" hangingPunct="1">
        <a:spcBef>
          <a:spcPct val="20000"/>
        </a:spcBef>
        <a:spcAft>
          <a:spcPct val="0"/>
        </a:spcAft>
        <a:buClr>
          <a:schemeClr val="folHlink"/>
        </a:buClr>
        <a:buSzPct val="80000"/>
        <a:buFont typeface="Wingdings" charset="0"/>
        <a:buBlip>
          <a:blip r:embed="rId16"/>
        </a:buBlip>
        <a:defRPr sz="2000">
          <a:solidFill>
            <a:schemeClr val="tx1"/>
          </a:solidFill>
          <a:latin typeface="+mn-lt"/>
          <a:ea typeface="+mn-ea"/>
        </a:defRPr>
      </a:lvl7pPr>
      <a:lvl8pPr marL="2970213" indent="-315913" algn="l" rtl="0" eaLnBrk="1" fontAlgn="base" hangingPunct="1">
        <a:spcBef>
          <a:spcPct val="20000"/>
        </a:spcBef>
        <a:spcAft>
          <a:spcPct val="0"/>
        </a:spcAft>
        <a:buClr>
          <a:schemeClr val="folHlink"/>
        </a:buClr>
        <a:buSzPct val="80000"/>
        <a:buFont typeface="Wingdings" charset="0"/>
        <a:buBlip>
          <a:blip r:embed="rId16"/>
        </a:buBlip>
        <a:defRPr sz="2000">
          <a:solidFill>
            <a:schemeClr val="tx1"/>
          </a:solidFill>
          <a:latin typeface="+mn-lt"/>
          <a:ea typeface="+mn-ea"/>
        </a:defRPr>
      </a:lvl8pPr>
      <a:lvl9pPr marL="3427413" indent="-315913" algn="l" rtl="0" eaLnBrk="1" fontAlgn="base" hangingPunct="1">
        <a:spcBef>
          <a:spcPct val="20000"/>
        </a:spcBef>
        <a:spcAft>
          <a:spcPct val="0"/>
        </a:spcAft>
        <a:buClr>
          <a:schemeClr val="folHlink"/>
        </a:buClr>
        <a:buSzPct val="80000"/>
        <a:buFont typeface="Wingdings" charset="0"/>
        <a:buBlip>
          <a:blip r:embed="rId16"/>
        </a:buBlip>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20.wmf"/></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notesSlide" Target="../notesSlides/notesSlide14.xml"/><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6.wmf"/><Relationship Id="rId5" Type="http://schemas.openxmlformats.org/officeDocument/2006/relationships/oleObject" Target="../embeddings/oleObject2.bin"/><Relationship Id="rId4" Type="http://schemas.openxmlformats.org/officeDocument/2006/relationships/image" Target="../media/image28.jpeg"/></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31.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30.wmf"/><Relationship Id="rId4" Type="http://schemas.openxmlformats.org/officeDocument/2006/relationships/oleObject" Target="../embeddings/oleObject4.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32.wmf"/><Relationship Id="rId5" Type="http://schemas.openxmlformats.org/officeDocument/2006/relationships/oleObject" Target="../embeddings/oleObject6.bin"/><Relationship Id="rId4" Type="http://schemas.openxmlformats.org/officeDocument/2006/relationships/image" Target="../media/image33.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34.wmf"/><Relationship Id="rId5" Type="http://schemas.openxmlformats.org/officeDocument/2006/relationships/oleObject" Target="../embeddings/oleObject7.bin"/><Relationship Id="rId4" Type="http://schemas.openxmlformats.org/officeDocument/2006/relationships/image" Target="../media/image35.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37.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9.bin"/><Relationship Id="rId5" Type="http://schemas.openxmlformats.org/officeDocument/2006/relationships/image" Target="../media/image36.wmf"/><Relationship Id="rId4" Type="http://schemas.openxmlformats.org/officeDocument/2006/relationships/oleObject" Target="../embeddings/oleObject8.bin"/></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notesSlide" Target="../notesSlides/notesSlide23.xml"/><Relationship Id="rId7" Type="http://schemas.openxmlformats.org/officeDocument/2006/relationships/image" Target="../media/image41.emf"/><Relationship Id="rId12" Type="http://schemas.openxmlformats.org/officeDocument/2006/relationships/image" Target="../media/image44.jpeg"/><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1.bin"/><Relationship Id="rId11" Type="http://schemas.openxmlformats.org/officeDocument/2006/relationships/image" Target="../media/image43.emf"/><Relationship Id="rId5" Type="http://schemas.openxmlformats.org/officeDocument/2006/relationships/image" Target="../media/image40.emf"/><Relationship Id="rId10" Type="http://schemas.openxmlformats.org/officeDocument/2006/relationships/oleObject" Target="../embeddings/oleObject13.bin"/><Relationship Id="rId4" Type="http://schemas.openxmlformats.org/officeDocument/2006/relationships/oleObject" Target="../embeddings/oleObject10.bin"/><Relationship Id="rId9" Type="http://schemas.openxmlformats.org/officeDocument/2006/relationships/image" Target="../media/image42.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notesSlide" Target="../notesSlides/notesSlide24.xml"/><Relationship Id="rId7" Type="http://schemas.openxmlformats.org/officeDocument/2006/relationships/image" Target="../media/image46.emf"/><Relationship Id="rId12" Type="http://schemas.openxmlformats.org/officeDocument/2006/relationships/image" Target="../media/image44.jpeg"/><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5.bin"/><Relationship Id="rId11" Type="http://schemas.openxmlformats.org/officeDocument/2006/relationships/image" Target="../media/image48.emf"/><Relationship Id="rId5" Type="http://schemas.openxmlformats.org/officeDocument/2006/relationships/image" Target="../media/image45.emf"/><Relationship Id="rId10" Type="http://schemas.openxmlformats.org/officeDocument/2006/relationships/oleObject" Target="../embeddings/oleObject17.bin"/><Relationship Id="rId4" Type="http://schemas.openxmlformats.org/officeDocument/2006/relationships/oleObject" Target="../embeddings/oleObject14.bin"/><Relationship Id="rId9" Type="http://schemas.openxmlformats.org/officeDocument/2006/relationships/image" Target="../media/image47.e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9.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diagramQuickStyle" Target="../diagrams/quickStyle3.xml"/><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diagramLayout" Target="../diagrams/layout3.xml"/><Relationship Id="rId2" Type="http://schemas.openxmlformats.org/officeDocument/2006/relationships/notesSlide" Target="../notesSlides/notesSlide5.xml"/><Relationship Id="rId16" Type="http://schemas.openxmlformats.org/officeDocument/2006/relationships/diagramData" Target="../diagrams/data3.xml"/><Relationship Id="rId20" Type="http://schemas.microsoft.com/office/2007/relationships/diagramDrawing" Target="../diagrams/drawing3.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19" Type="http://schemas.openxmlformats.org/officeDocument/2006/relationships/diagramColors" Target="../diagrams/colors3.xml"/><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p:txBody>
          <a:bodyPr/>
          <a:lstStyle/>
          <a:p>
            <a:pPr>
              <a:defRPr/>
            </a:pPr>
            <a:r>
              <a:rPr lang="en-US" dirty="0"/>
              <a:t>Introduction to Statistical Inference</a:t>
            </a:r>
            <a:endParaRPr lang="en-US" dirty="0" smtClean="0">
              <a:cs typeface="+mj-cs"/>
            </a:endParaRPr>
          </a:p>
        </p:txBody>
      </p:sp>
      <p:sp>
        <p:nvSpPr>
          <p:cNvPr id="28675" name="Rectangle 3"/>
          <p:cNvSpPr>
            <a:spLocks noGrp="1" noChangeArrowheads="1"/>
          </p:cNvSpPr>
          <p:nvPr>
            <p:ph type="subTitle" idx="1"/>
          </p:nvPr>
        </p:nvSpPr>
        <p:spPr>
          <a:xfrm>
            <a:off x="1295400" y="3962400"/>
            <a:ext cx="7315200" cy="2057400"/>
          </a:xfrm>
        </p:spPr>
        <p:txBody>
          <a:bodyPr/>
          <a:lstStyle/>
          <a:p>
            <a:pPr eaLnBrk="1" hangingPunct="1">
              <a:defRPr/>
            </a:pPr>
            <a:r>
              <a:rPr lang="en-US" dirty="0" smtClean="0">
                <a:cs typeface="+mn-cs"/>
              </a:rPr>
              <a:t>Lauren Cappiello</a:t>
            </a:r>
          </a:p>
          <a:p>
            <a:pPr eaLnBrk="1" hangingPunct="1">
              <a:defRPr/>
            </a:pPr>
            <a:r>
              <a:rPr lang="en-US" dirty="0" smtClean="0">
                <a:cs typeface="+mn-cs"/>
              </a:rPr>
              <a:t>GradQuant Lead Consultant</a:t>
            </a:r>
          </a:p>
          <a:p>
            <a:pPr eaLnBrk="1" hangingPunct="1">
              <a:defRPr/>
            </a:pPr>
            <a:r>
              <a:rPr lang="en-US" dirty="0" smtClean="0">
                <a:cs typeface="+mn-cs"/>
              </a:rPr>
              <a:t>August 20, 2018</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555510612"/>
              </p:ext>
            </p:extLst>
          </p:nvPr>
        </p:nvGraphicFramePr>
        <p:xfrm>
          <a:off x="0" y="3276600"/>
          <a:ext cx="9144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r>
              <a:rPr lang="en-US" dirty="0" smtClean="0"/>
              <a:t>Review and Goals</a:t>
            </a:r>
            <a:endParaRPr lang="en-US" dirty="0"/>
          </a:p>
        </p:txBody>
      </p:sp>
      <p:sp>
        <p:nvSpPr>
          <p:cNvPr id="3" name="Content Placeholder 2"/>
          <p:cNvSpPr>
            <a:spLocks noGrp="1"/>
          </p:cNvSpPr>
          <p:nvPr>
            <p:ph sz="quarter" idx="1"/>
          </p:nvPr>
        </p:nvSpPr>
        <p:spPr>
          <a:xfrm>
            <a:off x="457200" y="990600"/>
            <a:ext cx="8153400" cy="4495800"/>
          </a:xfrm>
        </p:spPr>
        <p:txBody>
          <a:bodyPr/>
          <a:lstStyle/>
          <a:p>
            <a:r>
              <a:rPr lang="en-US" sz="3100" dirty="0"/>
              <a:t>Theoretical </a:t>
            </a:r>
            <a:r>
              <a:rPr lang="en-US" sz="3100" dirty="0" smtClean="0"/>
              <a:t>Overview</a:t>
            </a:r>
          </a:p>
          <a:p>
            <a:pPr lvl="1"/>
            <a:r>
              <a:rPr lang="en-US" sz="2700" dirty="0"/>
              <a:t>1. C</a:t>
            </a:r>
            <a:r>
              <a:rPr lang="en-US" sz="2700" dirty="0" smtClean="0"/>
              <a:t>alculate </a:t>
            </a:r>
            <a:r>
              <a:rPr lang="en-US" sz="2700" dirty="0"/>
              <a:t>Inferential Statistics</a:t>
            </a:r>
          </a:p>
          <a:p>
            <a:pPr lvl="2"/>
            <a:r>
              <a:rPr lang="en-US" dirty="0"/>
              <a:t>Make assumptions about unknown data (population) using known data (sample</a:t>
            </a:r>
            <a:r>
              <a:rPr lang="en-US" dirty="0" smtClean="0"/>
              <a:t>)</a:t>
            </a:r>
            <a:endParaRPr lang="en-US" sz="2800" dirty="0" smtClean="0"/>
          </a:p>
          <a:p>
            <a:pPr lvl="1"/>
            <a:r>
              <a:rPr lang="en-US" sz="2800" dirty="0" smtClean="0"/>
              <a:t>2. </a:t>
            </a:r>
            <a:r>
              <a:rPr lang="en-US" sz="2800" dirty="0"/>
              <a:t>U</a:t>
            </a:r>
            <a:r>
              <a:rPr lang="en-US" sz="2800" dirty="0" smtClean="0"/>
              <a:t>se the </a:t>
            </a:r>
            <a:r>
              <a:rPr lang="en-US" sz="2800" dirty="0"/>
              <a:t>theoretical properties of the sampling distribution to connect our understanding of the sample to our understanding of the </a:t>
            </a:r>
            <a:r>
              <a:rPr lang="en-US" sz="2800" dirty="0" smtClean="0"/>
              <a:t>population</a:t>
            </a:r>
            <a:endParaRPr lang="en-US" sz="2800" dirty="0"/>
          </a:p>
        </p:txBody>
      </p:sp>
    </p:spTree>
    <p:extLst>
      <p:ext uri="{BB962C8B-B14F-4D97-AF65-F5344CB8AC3E}">
        <p14:creationId xmlns:p14="http://schemas.microsoft.com/office/powerpoint/2010/main" val="3090987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3" grpId="0" build="p" bldLvl="5"/>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Central Tendency</a:t>
            </a:r>
            <a:endParaRPr lang="en-US" dirty="0"/>
          </a:p>
        </p:txBody>
      </p:sp>
      <p:sp>
        <p:nvSpPr>
          <p:cNvPr id="3" name="Content Placeholder 2"/>
          <p:cNvSpPr>
            <a:spLocks noGrp="1"/>
          </p:cNvSpPr>
          <p:nvPr>
            <p:ph sz="quarter" idx="1"/>
          </p:nvPr>
        </p:nvSpPr>
        <p:spPr>
          <a:xfrm>
            <a:off x="307622" y="1143000"/>
            <a:ext cx="4188178" cy="5088467"/>
          </a:xfrm>
        </p:spPr>
        <p:txBody>
          <a:bodyPr>
            <a:normAutofit fontScale="85000" lnSpcReduction="10000"/>
          </a:bodyPr>
          <a:lstStyle/>
          <a:p>
            <a:r>
              <a:rPr lang="en-US" sz="3100" dirty="0" smtClean="0"/>
              <a:t>Refers to a “central” or typical value from a distribution</a:t>
            </a:r>
          </a:p>
          <a:p>
            <a:r>
              <a:rPr lang="en-US" sz="3100" dirty="0" smtClean="0"/>
              <a:t>Mean</a:t>
            </a:r>
            <a:endParaRPr lang="en-US" sz="3100" dirty="0"/>
          </a:p>
          <a:p>
            <a:pPr lvl="1"/>
            <a:r>
              <a:rPr lang="en-US" sz="2700" dirty="0"/>
              <a:t>The mathematical average of a set of data</a:t>
            </a:r>
          </a:p>
          <a:p>
            <a:pPr lvl="1"/>
            <a:r>
              <a:rPr lang="en-US" sz="2700" dirty="0" smtClean="0"/>
              <a:t>    = </a:t>
            </a:r>
            <a:r>
              <a:rPr lang="en-US" sz="2700" dirty="0"/>
              <a:t>Mean</a:t>
            </a:r>
          </a:p>
          <a:p>
            <a:pPr lvl="1"/>
            <a:r>
              <a:rPr lang="en-US" sz="2700" dirty="0"/>
              <a:t>Σ = Summation</a:t>
            </a:r>
          </a:p>
          <a:p>
            <a:pPr lvl="2"/>
            <a:r>
              <a:rPr lang="en-US" dirty="0"/>
              <a:t>Add all your data</a:t>
            </a:r>
          </a:p>
          <a:p>
            <a:pPr lvl="1"/>
            <a:r>
              <a:rPr lang="en-US" sz="2700" dirty="0"/>
              <a:t>X = Individual data point</a:t>
            </a:r>
          </a:p>
          <a:p>
            <a:pPr lvl="2"/>
            <a:r>
              <a:rPr lang="en-US" dirty="0"/>
              <a:t> = Add all X’s</a:t>
            </a:r>
          </a:p>
          <a:p>
            <a:pPr lvl="1"/>
            <a:r>
              <a:rPr lang="en-US" sz="2700" dirty="0" smtClean="0"/>
              <a:t>n </a:t>
            </a:r>
            <a:r>
              <a:rPr lang="en-US" sz="2700" dirty="0"/>
              <a:t>= Total number of data points</a:t>
            </a:r>
          </a:p>
          <a:p>
            <a:pPr lvl="1"/>
            <a:endParaRPr lang="en-US" sz="2700" dirty="0"/>
          </a:p>
        </p:txBody>
      </p:sp>
      <p:sp>
        <p:nvSpPr>
          <p:cNvPr id="4" name="Content Placeholder 3"/>
          <p:cNvSpPr>
            <a:spLocks noGrp="1"/>
          </p:cNvSpPr>
          <p:nvPr>
            <p:ph sz="quarter" idx="2"/>
          </p:nvPr>
        </p:nvSpPr>
        <p:spPr>
          <a:xfrm>
            <a:off x="4483728" y="1447800"/>
            <a:ext cx="4355471" cy="4572000"/>
          </a:xfrm>
        </p:spPr>
        <p:txBody>
          <a:bodyPr>
            <a:normAutofit fontScale="85000" lnSpcReduction="10000"/>
          </a:bodyPr>
          <a:lstStyle/>
          <a:p>
            <a:pPr lvl="1"/>
            <a:r>
              <a:rPr lang="en-US" sz="2700" dirty="0" smtClean="0"/>
              <a:t>Example</a:t>
            </a:r>
            <a:endParaRPr lang="en-US" sz="2700" dirty="0"/>
          </a:p>
          <a:p>
            <a:pPr lvl="2"/>
            <a:r>
              <a:rPr lang="en-US" dirty="0"/>
              <a:t>1, 2, 3, 4, 5, 6, 7, 8, </a:t>
            </a:r>
            <a:r>
              <a:rPr lang="en-US" dirty="0" smtClean="0"/>
              <a:t>9</a:t>
            </a:r>
          </a:p>
          <a:p>
            <a:pPr lvl="2"/>
            <a:endParaRPr lang="en-US" i="1" dirty="0" smtClean="0">
              <a:latin typeface="Cambria Math" panose="02040503050406030204" pitchFamily="18" charset="0"/>
            </a:endParaRPr>
          </a:p>
          <a:p>
            <a:pPr marL="0" indent="0">
              <a:buNone/>
            </a:pPr>
            <a:endParaRPr lang="en-US" dirty="0" smtClean="0"/>
          </a:p>
          <a:p>
            <a:pPr marL="0" indent="0">
              <a:buNone/>
            </a:pPr>
            <a:endParaRPr lang="en-US" dirty="0"/>
          </a:p>
          <a:p>
            <a:pPr marL="0" indent="0">
              <a:buNone/>
            </a:pPr>
            <a:endParaRPr lang="en-US" dirty="0"/>
          </a:p>
          <a:p>
            <a:pPr marL="0" indent="0">
              <a:buNone/>
            </a:pP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244530566"/>
              </p:ext>
            </p:extLst>
          </p:nvPr>
        </p:nvGraphicFramePr>
        <p:xfrm>
          <a:off x="1054100" y="3429000"/>
          <a:ext cx="317500" cy="340179"/>
        </p:xfrm>
        <a:graphic>
          <a:graphicData uri="http://schemas.openxmlformats.org/presentationml/2006/ole">
            <mc:AlternateContent xmlns:mc="http://schemas.openxmlformats.org/markup-compatibility/2006">
              <mc:Choice xmlns:v="urn:schemas-microsoft-com:vml" Requires="v">
                <p:oleObj spid="_x0000_s14467" name="Equation" r:id="rId3" imgW="177480" imgH="190440" progId="Equation.3">
                  <p:embed/>
                </p:oleObj>
              </mc:Choice>
              <mc:Fallback>
                <p:oleObj name="Equation" r:id="rId3" imgW="177480" imgH="190440" progId="Equation.3">
                  <p:embed/>
                  <p:pic>
                    <p:nvPicPr>
                      <p:cNvPr id="0" name=""/>
                      <p:cNvPicPr/>
                      <p:nvPr/>
                    </p:nvPicPr>
                    <p:blipFill>
                      <a:blip r:embed="rId4"/>
                      <a:stretch>
                        <a:fillRect/>
                      </a:stretch>
                    </p:blipFill>
                    <p:spPr>
                      <a:xfrm>
                        <a:off x="1054100" y="3429000"/>
                        <a:ext cx="317500" cy="340179"/>
                      </a:xfrm>
                      <a:prstGeom prst="rect">
                        <a:avLst/>
                      </a:prstGeom>
                    </p:spPr>
                  </p:pic>
                </p:oleObj>
              </mc:Fallback>
            </mc:AlternateContent>
          </a:graphicData>
        </a:graphic>
      </p:graphicFrame>
      <p:sp>
        <p:nvSpPr>
          <p:cNvPr id="8" name="Rectangle 7"/>
          <p:cNvSpPr/>
          <p:nvPr/>
        </p:nvSpPr>
        <p:spPr>
          <a:xfrm>
            <a:off x="4724400" y="2153920"/>
            <a:ext cx="4057790" cy="3561080"/>
          </a:xfrm>
          <a:prstGeom prst="rect">
            <a:avLst/>
          </a:prstGeom>
          <a:ln/>
        </p:spPr>
        <p:style>
          <a:lnRef idx="2">
            <a:schemeClr val="accent1"/>
          </a:lnRef>
          <a:fillRef idx="1">
            <a:schemeClr val="lt1"/>
          </a:fillRef>
          <a:effectRef idx="0">
            <a:schemeClr val="accent1"/>
          </a:effectRef>
          <a:fontRef idx="minor">
            <a:schemeClr val="dk1"/>
          </a:fontRef>
        </p:style>
        <p:txBody>
          <a:bodyPr/>
          <a:lstStyle/>
          <a:p>
            <a:endParaRPr lang="en-US"/>
          </a:p>
        </p:txBody>
      </p:sp>
    </p:spTree>
    <p:extLst>
      <p:ext uri="{BB962C8B-B14F-4D97-AF65-F5344CB8AC3E}">
        <p14:creationId xmlns:p14="http://schemas.microsoft.com/office/powerpoint/2010/main" val="2576334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5"/>
      <p:bldP spid="4" grpId="0" build="p" bldLvl="5"/>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Variability</a:t>
            </a:r>
            <a:endParaRPr lang="en-US" dirty="0"/>
          </a:p>
        </p:txBody>
      </p:sp>
      <p:sp>
        <p:nvSpPr>
          <p:cNvPr id="3" name="Content Placeholder 2"/>
          <p:cNvSpPr>
            <a:spLocks noGrp="1"/>
          </p:cNvSpPr>
          <p:nvPr>
            <p:ph sz="quarter" idx="1"/>
          </p:nvPr>
        </p:nvSpPr>
        <p:spPr>
          <a:xfrm>
            <a:off x="0" y="1219200"/>
            <a:ext cx="9144000" cy="5272280"/>
          </a:xfrm>
        </p:spPr>
        <p:txBody>
          <a:bodyPr>
            <a:normAutofit/>
          </a:bodyPr>
          <a:lstStyle/>
          <a:p>
            <a:pPr lvl="1"/>
            <a:r>
              <a:rPr lang="en-US" sz="2500" i="1" dirty="0" smtClean="0"/>
              <a:t>Variability</a:t>
            </a:r>
            <a:r>
              <a:rPr lang="en-US" sz="2500" dirty="0" smtClean="0"/>
              <a:t> refers to how spread out something is.</a:t>
            </a:r>
          </a:p>
          <a:p>
            <a:pPr lvl="1"/>
            <a:r>
              <a:rPr lang="en-US" sz="2500" dirty="0" smtClean="0"/>
              <a:t>Why does it matter? </a:t>
            </a:r>
          </a:p>
          <a:p>
            <a:pPr lvl="2"/>
            <a:r>
              <a:rPr lang="en-US" sz="2000" dirty="0" smtClean="0"/>
              <a:t>Example… Lets look at central tendency for these three set of numbers</a:t>
            </a:r>
            <a:endParaRPr lang="en-US" sz="2000" dirty="0"/>
          </a:p>
          <a:p>
            <a:pPr lvl="2"/>
            <a:r>
              <a:rPr lang="en-US" dirty="0"/>
              <a:t>3, 4, 4, 4, </a:t>
            </a:r>
            <a:r>
              <a:rPr lang="en-US" dirty="0" smtClean="0"/>
              <a:t>5</a:t>
            </a:r>
            <a:endParaRPr lang="en-US" dirty="0"/>
          </a:p>
          <a:p>
            <a:pPr lvl="2"/>
            <a:r>
              <a:rPr lang="en-US" dirty="0" smtClean="0"/>
              <a:t>7</a:t>
            </a:r>
            <a:r>
              <a:rPr lang="en-US" dirty="0"/>
              <a:t>, 6, 3, 3, </a:t>
            </a:r>
            <a:r>
              <a:rPr lang="en-US" dirty="0" smtClean="0"/>
              <a:t>1</a:t>
            </a:r>
            <a:endParaRPr lang="en-US" dirty="0"/>
          </a:p>
          <a:p>
            <a:pPr lvl="2"/>
            <a:r>
              <a:rPr lang="en-US" dirty="0"/>
              <a:t>4, 4, 4, 4, </a:t>
            </a:r>
            <a:r>
              <a:rPr lang="en-US" dirty="0" smtClean="0"/>
              <a:t>4</a:t>
            </a:r>
          </a:p>
          <a:p>
            <a:pPr lvl="3"/>
            <a:r>
              <a:rPr lang="en-US" dirty="0" smtClean="0"/>
              <a:t>All four groups have mean = 4</a:t>
            </a:r>
            <a:endParaRPr lang="en-US" dirty="0"/>
          </a:p>
          <a:p>
            <a:pPr lvl="3"/>
            <a:r>
              <a:rPr lang="en-US" dirty="0"/>
              <a:t>Are these groups the same? </a:t>
            </a:r>
            <a:endParaRPr lang="en-US" dirty="0" smtClean="0"/>
          </a:p>
          <a:p>
            <a:pPr lvl="3"/>
            <a:r>
              <a:rPr lang="en-US" dirty="0" smtClean="0"/>
              <a:t>Which </a:t>
            </a:r>
            <a:r>
              <a:rPr lang="en-US" dirty="0"/>
              <a:t>has the most variability?  </a:t>
            </a:r>
            <a:endParaRPr lang="en-US" dirty="0" smtClean="0"/>
          </a:p>
          <a:p>
            <a:pPr lvl="3"/>
            <a:r>
              <a:rPr lang="en-US" dirty="0" smtClean="0"/>
              <a:t>Which </a:t>
            </a:r>
            <a:r>
              <a:rPr lang="en-US" dirty="0"/>
              <a:t>has the least</a:t>
            </a:r>
            <a:r>
              <a:rPr lang="en-US" dirty="0" smtClean="0"/>
              <a:t>?</a:t>
            </a:r>
          </a:p>
          <a:p>
            <a:r>
              <a:rPr lang="en-US" sz="2500" dirty="0" smtClean="0"/>
              <a:t>Graph: same means, different variances (spread) </a:t>
            </a:r>
            <a:endParaRPr lang="en-US" sz="2500" dirty="0"/>
          </a:p>
        </p:txBody>
      </p:sp>
      <p:pic>
        <p:nvPicPr>
          <p:cNvPr id="8" name="Picture 7"/>
          <p:cNvPicPr>
            <a:picLocks noChangeAspect="1"/>
          </p:cNvPicPr>
          <p:nvPr/>
        </p:nvPicPr>
        <p:blipFill>
          <a:blip r:embed="rId3"/>
          <a:stretch>
            <a:fillRect/>
          </a:stretch>
        </p:blipFill>
        <p:spPr>
          <a:xfrm>
            <a:off x="5080000" y="2514600"/>
            <a:ext cx="3911600" cy="2273300"/>
          </a:xfrm>
          <a:prstGeom prst="rect">
            <a:avLst/>
          </a:prstGeom>
          <a:ln>
            <a:solidFill>
              <a:schemeClr val="tx1"/>
            </a:solidFill>
          </a:ln>
        </p:spPr>
      </p:pic>
    </p:spTree>
    <p:extLst>
      <p:ext uri="{BB962C8B-B14F-4D97-AF65-F5344CB8AC3E}">
        <p14:creationId xmlns:p14="http://schemas.microsoft.com/office/powerpoint/2010/main" val="3322866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5"/>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Distributions</a:t>
            </a:r>
            <a:endParaRPr lang="en-US" dirty="0"/>
          </a:p>
        </p:txBody>
      </p:sp>
      <p:sp>
        <p:nvSpPr>
          <p:cNvPr id="4" name="Content Placeholder 3"/>
          <p:cNvSpPr>
            <a:spLocks noGrp="1"/>
          </p:cNvSpPr>
          <p:nvPr>
            <p:ph sz="quarter" idx="1"/>
          </p:nvPr>
        </p:nvSpPr>
        <p:spPr>
          <a:xfrm>
            <a:off x="457200" y="990600"/>
            <a:ext cx="8229600" cy="2438400"/>
          </a:xfrm>
        </p:spPr>
        <p:txBody>
          <a:bodyPr>
            <a:normAutofit fontScale="77500" lnSpcReduction="20000"/>
          </a:bodyPr>
          <a:lstStyle/>
          <a:p>
            <a:r>
              <a:rPr lang="en-US" sz="3100" dirty="0"/>
              <a:t>Normal</a:t>
            </a:r>
          </a:p>
          <a:p>
            <a:pPr lvl="1"/>
            <a:r>
              <a:rPr lang="en-US" sz="2700" dirty="0" smtClean="0"/>
              <a:t>A specific distribution of data where observations tend to hover around a central value</a:t>
            </a:r>
          </a:p>
          <a:p>
            <a:pPr lvl="2"/>
            <a:r>
              <a:rPr lang="en-US" sz="2400" dirty="0"/>
              <a:t>T</a:t>
            </a:r>
            <a:r>
              <a:rPr lang="en-US" sz="2400" dirty="0" smtClean="0"/>
              <a:t>he probability of observing data points close to the mean is high (central tendency) and probability of observing data points far from the mean is low</a:t>
            </a:r>
            <a:endParaRPr lang="en-US" sz="2400" dirty="0"/>
          </a:p>
          <a:p>
            <a:pPr lvl="1"/>
            <a:r>
              <a:rPr lang="en-US" sz="2700" dirty="0"/>
              <a:t>Looks like a </a:t>
            </a:r>
            <a:r>
              <a:rPr lang="en-US" sz="2700" dirty="0" smtClean="0"/>
              <a:t>bell</a:t>
            </a:r>
          </a:p>
          <a:p>
            <a:pPr lvl="1"/>
            <a:r>
              <a:rPr lang="en-US" sz="2700" dirty="0"/>
              <a:t>Ex. Height</a:t>
            </a:r>
          </a:p>
        </p:txBody>
      </p:sp>
      <p:pic>
        <p:nvPicPr>
          <p:cNvPr id="7" name="Picture 9"/>
          <p:cNvPicPr>
            <a:picLocks noChangeAspect="1" noChangeArrowheads="1"/>
          </p:cNvPicPr>
          <p:nvPr/>
        </p:nvPicPr>
        <p:blipFill rotWithShape="1">
          <a:blip r:embed="rId2">
            <a:extLst>
              <a:ext uri="{28A0092B-C50C-407E-A947-70E740481C1C}">
                <a14:useLocalDpi xmlns:a14="http://schemas.microsoft.com/office/drawing/2010/main" val="0"/>
              </a:ext>
            </a:extLst>
          </a:blip>
          <a:srcRect b="8277"/>
          <a:stretch/>
        </p:blipFill>
        <p:spPr bwMode="auto">
          <a:xfrm>
            <a:off x="228600" y="3429000"/>
            <a:ext cx="4828116" cy="257074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9" name="Group 8"/>
          <p:cNvGrpSpPr/>
          <p:nvPr/>
        </p:nvGrpSpPr>
        <p:grpSpPr>
          <a:xfrm>
            <a:off x="685800" y="3581400"/>
            <a:ext cx="4381500" cy="3276600"/>
            <a:chOff x="4762500" y="3482622"/>
            <a:chExt cx="4381500" cy="3276600"/>
          </a:xfrm>
        </p:grpSpPr>
        <p:pic>
          <p:nvPicPr>
            <p:cNvPr id="5" name="Picture 4" descr="Using_1.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2500" y="3482622"/>
              <a:ext cx="4381500" cy="3276600"/>
            </a:xfrm>
            <a:prstGeom prst="rect">
              <a:avLst/>
            </a:prstGeom>
          </p:spPr>
        </p:pic>
        <p:sp>
          <p:nvSpPr>
            <p:cNvPr id="6" name="Rectangle 5"/>
            <p:cNvSpPr/>
            <p:nvPr/>
          </p:nvSpPr>
          <p:spPr>
            <a:xfrm>
              <a:off x="4912924" y="5489222"/>
              <a:ext cx="4104075" cy="225778"/>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pic>
        <p:nvPicPr>
          <p:cNvPr id="8" name="Picture 7"/>
          <p:cNvPicPr>
            <a:picLocks noChangeAspect="1"/>
          </p:cNvPicPr>
          <p:nvPr/>
        </p:nvPicPr>
        <p:blipFill>
          <a:blip r:embed="rId4"/>
          <a:stretch>
            <a:fillRect/>
          </a:stretch>
        </p:blipFill>
        <p:spPr>
          <a:xfrm>
            <a:off x="5425587" y="3429000"/>
            <a:ext cx="2880213" cy="2157380"/>
          </a:xfrm>
          <a:prstGeom prst="rect">
            <a:avLst/>
          </a:prstGeom>
        </p:spPr>
      </p:pic>
    </p:spTree>
    <p:extLst>
      <p:ext uri="{BB962C8B-B14F-4D97-AF65-F5344CB8AC3E}">
        <p14:creationId xmlns:p14="http://schemas.microsoft.com/office/powerpoint/2010/main" val="358844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5"/>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Distributions</a:t>
            </a:r>
            <a:endParaRPr lang="en-US" dirty="0"/>
          </a:p>
        </p:txBody>
      </p:sp>
      <p:sp>
        <p:nvSpPr>
          <p:cNvPr id="4" name="Content Placeholder 3"/>
          <p:cNvSpPr>
            <a:spLocks noGrp="1"/>
          </p:cNvSpPr>
          <p:nvPr>
            <p:ph sz="quarter" idx="1"/>
          </p:nvPr>
        </p:nvSpPr>
        <p:spPr>
          <a:xfrm>
            <a:off x="381000" y="1295400"/>
            <a:ext cx="7556313" cy="4144963"/>
          </a:xfrm>
        </p:spPr>
        <p:txBody>
          <a:bodyPr/>
          <a:lstStyle/>
          <a:p>
            <a:r>
              <a:rPr lang="en-US" sz="3100" dirty="0" smtClean="0"/>
              <a:t>Binomial</a:t>
            </a:r>
          </a:p>
          <a:p>
            <a:pPr lvl="1"/>
            <a:r>
              <a:rPr lang="en-US" sz="2700" dirty="0"/>
              <a:t>The probability of success when there are only two possible events</a:t>
            </a:r>
          </a:p>
          <a:p>
            <a:pPr lvl="1"/>
            <a:r>
              <a:rPr lang="en-US" sz="2700" dirty="0"/>
              <a:t>Ex. Flipping a </a:t>
            </a:r>
            <a:r>
              <a:rPr lang="en-US" sz="2700" dirty="0" smtClean="0"/>
              <a:t>coin</a:t>
            </a:r>
            <a:endParaRPr lang="en-US" sz="2700" dirty="0"/>
          </a:p>
        </p:txBody>
      </p:sp>
      <p:graphicFrame>
        <p:nvGraphicFramePr>
          <p:cNvPr id="5" name="Object 5"/>
          <p:cNvGraphicFramePr>
            <a:graphicFrameLocks/>
          </p:cNvGraphicFramePr>
          <p:nvPr>
            <p:extLst>
              <p:ext uri="{D42A27DB-BD31-4B8C-83A1-F6EECF244321}">
                <p14:modId xmlns:p14="http://schemas.microsoft.com/office/powerpoint/2010/main" val="2748493703"/>
              </p:ext>
            </p:extLst>
          </p:nvPr>
        </p:nvGraphicFramePr>
        <p:xfrm>
          <a:off x="6172200" y="2362200"/>
          <a:ext cx="2551113" cy="2549525"/>
        </p:xfrm>
        <a:graphic>
          <a:graphicData uri="http://schemas.openxmlformats.org/drawingml/2006/chart">
            <c:chart xmlns:c="http://schemas.openxmlformats.org/drawingml/2006/chart" xmlns:r="http://schemas.openxmlformats.org/officeDocument/2006/relationships" r:id="rId3"/>
          </a:graphicData>
        </a:graphic>
      </p:graphicFrame>
      <p:pic>
        <p:nvPicPr>
          <p:cNvPr id="7"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20"/>
          <a:stretch/>
        </p:blipFill>
        <p:spPr bwMode="auto">
          <a:xfrm>
            <a:off x="609600" y="3657600"/>
            <a:ext cx="4858501" cy="28340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739896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5"/>
      <p:bldGraphic spid="5"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to Statistical Inference</a:t>
            </a:r>
            <a:endParaRPr lang="en-US" dirty="0"/>
          </a:p>
        </p:txBody>
      </p:sp>
      <p:sp>
        <p:nvSpPr>
          <p:cNvPr id="3" name="Content Placeholder 2"/>
          <p:cNvSpPr>
            <a:spLocks noGrp="1"/>
          </p:cNvSpPr>
          <p:nvPr>
            <p:ph idx="1"/>
          </p:nvPr>
        </p:nvSpPr>
        <p:spPr>
          <a:xfrm>
            <a:off x="457200" y="1143000"/>
            <a:ext cx="8305800" cy="4953000"/>
          </a:xfrm>
        </p:spPr>
        <p:txBody>
          <a:bodyPr/>
          <a:lstStyle/>
          <a:p>
            <a:r>
              <a:rPr lang="en-US" sz="2800" dirty="0" smtClean="0"/>
              <a:t>Recall that we are making assumptions about unknown data (populations) from known data (</a:t>
            </a:r>
            <a:r>
              <a:rPr lang="en-US" sz="2800" i="1" dirty="0" smtClean="0"/>
              <a:t>samples</a:t>
            </a:r>
            <a:r>
              <a:rPr lang="en-US" sz="2800" dirty="0" smtClean="0"/>
              <a:t>)…</a:t>
            </a:r>
          </a:p>
          <a:p>
            <a:r>
              <a:rPr lang="en-US" sz="2800" b="1" dirty="0" smtClean="0"/>
              <a:t>Estimation</a:t>
            </a:r>
            <a:r>
              <a:rPr lang="en-US" sz="2800" b="1" dirty="0"/>
              <a:t>: </a:t>
            </a:r>
          </a:p>
          <a:p>
            <a:pPr lvl="1"/>
            <a:r>
              <a:rPr lang="en-US" sz="2400" dirty="0"/>
              <a:t>Estimating the value of the parameter</a:t>
            </a:r>
          </a:p>
          <a:p>
            <a:pPr lvl="1"/>
            <a:r>
              <a:rPr lang="en-US" sz="2400" dirty="0"/>
              <a:t>“What is </a:t>
            </a:r>
            <a:r>
              <a:rPr lang="en-US" sz="2400" dirty="0" smtClean="0"/>
              <a:t>the mean value for my population?”</a:t>
            </a:r>
            <a:endParaRPr lang="en-US" sz="2400" dirty="0"/>
          </a:p>
          <a:p>
            <a:r>
              <a:rPr lang="en-US" sz="2800" b="1" dirty="0"/>
              <a:t>Hypothesis Testing:</a:t>
            </a:r>
          </a:p>
          <a:p>
            <a:pPr lvl="1"/>
            <a:r>
              <a:rPr lang="en-US" sz="2400" dirty="0" smtClean="0"/>
              <a:t>Making a decision about the value of </a:t>
            </a:r>
            <a:r>
              <a:rPr lang="en-US" sz="2400" dirty="0"/>
              <a:t>a parameter based on some </a:t>
            </a:r>
            <a:r>
              <a:rPr lang="en-US" sz="2400" dirty="0" smtClean="0"/>
              <a:t>predetermined level of uncertainty (e.g., an alpha level).</a:t>
            </a:r>
            <a:endParaRPr lang="en-US" sz="2400" dirty="0"/>
          </a:p>
          <a:p>
            <a:pPr lvl="1"/>
            <a:r>
              <a:rPr lang="en-US" sz="2400" dirty="0"/>
              <a:t>“Did the sample come from a population with </a:t>
            </a:r>
            <a:r>
              <a:rPr lang="en-US" sz="2400" dirty="0" smtClean="0"/>
              <a:t>mean = 10?”</a:t>
            </a:r>
            <a:endParaRPr lang="en-US" sz="2400" dirty="0"/>
          </a:p>
          <a:p>
            <a:endParaRPr lang="en-US" sz="2800" dirty="0"/>
          </a:p>
        </p:txBody>
      </p:sp>
    </p:spTree>
    <p:extLst>
      <p:ext uri="{BB962C8B-B14F-4D97-AF65-F5344CB8AC3E}">
        <p14:creationId xmlns:p14="http://schemas.microsoft.com/office/powerpoint/2010/main" val="4026077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63" name="Rectangle 3"/>
          <p:cNvSpPr>
            <a:spLocks noGrp="1" noChangeArrowheads="1"/>
          </p:cNvSpPr>
          <p:nvPr>
            <p:ph type="body" idx="1"/>
          </p:nvPr>
        </p:nvSpPr>
        <p:spPr>
          <a:xfrm>
            <a:off x="483326" y="541020"/>
            <a:ext cx="8153400" cy="2133600"/>
          </a:xfrm>
        </p:spPr>
        <p:txBody>
          <a:bodyPr/>
          <a:lstStyle/>
          <a:p>
            <a:pPr lvl="1">
              <a:lnSpc>
                <a:spcPct val="90000"/>
              </a:lnSpc>
            </a:pPr>
            <a:endParaRPr lang="en-US" sz="3200" dirty="0" smtClean="0"/>
          </a:p>
          <a:p>
            <a:pPr lvl="1">
              <a:lnSpc>
                <a:spcPct val="90000"/>
              </a:lnSpc>
            </a:pPr>
            <a:r>
              <a:rPr lang="en-US" sz="3200" dirty="0" smtClean="0"/>
              <a:t>A </a:t>
            </a:r>
            <a:r>
              <a:rPr lang="en-US" sz="3200" dirty="0"/>
              <a:t>consumer wants to estimate the average price of similar homes in her city before putting her home on the market.</a:t>
            </a:r>
          </a:p>
        </p:txBody>
      </p:sp>
      <p:sp>
        <p:nvSpPr>
          <p:cNvPr id="194565" name="Text Box 5"/>
          <p:cNvSpPr txBox="1">
            <a:spLocks noChangeArrowheads="1"/>
          </p:cNvSpPr>
          <p:nvPr/>
        </p:nvSpPr>
        <p:spPr bwMode="auto">
          <a:xfrm>
            <a:off x="1143000" y="2895600"/>
            <a:ext cx="6781800" cy="485775"/>
          </a:xfrm>
          <a:prstGeom prst="rect">
            <a:avLst/>
          </a:prstGeom>
          <a:solidFill>
            <a:schemeClr val="accent5">
              <a:lumMod val="50000"/>
              <a:lumOff val="50000"/>
            </a:schemeClr>
          </a:solidFill>
          <a:ln w="28575">
            <a:solidFill>
              <a:srgbClr val="F4ECC6"/>
            </a:solidFill>
            <a:miter lim="800000"/>
            <a:headEnd/>
            <a:tailEnd/>
          </a:ln>
          <a:effectLst>
            <a:outerShdw dist="107763" dir="2700000" algn="ctr" rotWithShape="0">
              <a:schemeClr val="bg2"/>
            </a:outerShdw>
          </a:effectLst>
        </p:spPr>
        <p:txBody>
          <a:bodyPr>
            <a:spAutoFit/>
          </a:bodyPr>
          <a:lstStyle/>
          <a:p>
            <a:pPr>
              <a:spcBef>
                <a:spcPct val="50000"/>
              </a:spcBef>
            </a:pPr>
            <a:r>
              <a:rPr lang="en-US">
                <a:solidFill>
                  <a:srgbClr val="F0D27E"/>
                </a:solidFill>
                <a:effectLst>
                  <a:outerShdw blurRad="38100" dist="38100" dir="2700000" algn="tl">
                    <a:srgbClr val="000000"/>
                  </a:outerShdw>
                </a:effectLst>
              </a:rPr>
              <a:t>Estimation:</a:t>
            </a:r>
            <a:r>
              <a:rPr lang="en-US">
                <a:solidFill>
                  <a:srgbClr val="F4ECC6"/>
                </a:solidFill>
              </a:rPr>
              <a:t> </a:t>
            </a:r>
            <a:r>
              <a:rPr lang="en-US" b="0">
                <a:solidFill>
                  <a:srgbClr val="F4ECC6"/>
                </a:solidFill>
              </a:rPr>
              <a:t>Estimate </a:t>
            </a:r>
            <a:r>
              <a:rPr lang="en-US" b="0">
                <a:solidFill>
                  <a:srgbClr val="F4ECC6"/>
                </a:solidFill>
                <a:latin typeface="Symbol" pitchFamily="18" charset="2"/>
              </a:rPr>
              <a:t>m</a:t>
            </a:r>
            <a:r>
              <a:rPr lang="en-US" b="0">
                <a:solidFill>
                  <a:srgbClr val="F4ECC6"/>
                </a:solidFill>
              </a:rPr>
              <a:t>, the average home price.</a:t>
            </a:r>
          </a:p>
        </p:txBody>
      </p:sp>
      <p:sp>
        <p:nvSpPr>
          <p:cNvPr id="194566" name="Text Box 6"/>
          <p:cNvSpPr txBox="1">
            <a:spLocks noChangeArrowheads="1"/>
          </p:cNvSpPr>
          <p:nvPr/>
        </p:nvSpPr>
        <p:spPr bwMode="auto">
          <a:xfrm>
            <a:off x="1143000" y="4833034"/>
            <a:ext cx="6934200" cy="646331"/>
          </a:xfrm>
          <a:prstGeom prst="rect">
            <a:avLst/>
          </a:prstGeom>
          <a:solidFill>
            <a:schemeClr val="accent5">
              <a:lumMod val="50000"/>
              <a:lumOff val="50000"/>
            </a:schemeClr>
          </a:solidFill>
          <a:ln w="28575">
            <a:solidFill>
              <a:srgbClr val="F4ECC6"/>
            </a:solidFill>
            <a:miter lim="800000"/>
            <a:headEnd/>
            <a:tailEnd/>
          </a:ln>
          <a:effectLst>
            <a:outerShdw dist="107763" dir="2700000" algn="ctr" rotWithShape="0">
              <a:schemeClr val="bg2"/>
            </a:outerShdw>
          </a:effectLst>
        </p:spPr>
        <p:txBody>
          <a:bodyPr>
            <a:spAutoFit/>
          </a:bodyPr>
          <a:lstStyle/>
          <a:p>
            <a:pPr>
              <a:spcBef>
                <a:spcPct val="50000"/>
              </a:spcBef>
            </a:pPr>
            <a:r>
              <a:rPr lang="en-US" dirty="0">
                <a:solidFill>
                  <a:srgbClr val="F0D27E"/>
                </a:solidFill>
                <a:effectLst>
                  <a:outerShdw blurRad="38100" dist="38100" dir="2700000" algn="tl">
                    <a:srgbClr val="000000"/>
                  </a:outerShdw>
                </a:effectLst>
              </a:rPr>
              <a:t>Hypothesis test</a:t>
            </a:r>
            <a:r>
              <a:rPr lang="en-US" dirty="0">
                <a:solidFill>
                  <a:srgbClr val="F4ECC6"/>
                </a:solidFill>
              </a:rPr>
              <a:t>: </a:t>
            </a:r>
            <a:r>
              <a:rPr lang="en-US" b="0" dirty="0">
                <a:solidFill>
                  <a:srgbClr val="F4ECC6"/>
                </a:solidFill>
              </a:rPr>
              <a:t>Is the new average resistance, </a:t>
            </a:r>
            <a:r>
              <a:rPr lang="en-US" b="0" dirty="0" err="1" smtClean="0">
                <a:solidFill>
                  <a:srgbClr val="F4ECC6"/>
                </a:solidFill>
                <a:latin typeface="Symbol" pitchFamily="18" charset="2"/>
              </a:rPr>
              <a:t>m</a:t>
            </a:r>
            <a:r>
              <a:rPr lang="en-US" b="0" baseline="-25000" dirty="0" err="1" smtClean="0">
                <a:solidFill>
                  <a:srgbClr val="F4ECC6"/>
                </a:solidFill>
                <a:latin typeface="Symbol" pitchFamily="18" charset="2"/>
              </a:rPr>
              <a:t>N</a:t>
            </a:r>
            <a:r>
              <a:rPr lang="en-US" b="0" dirty="0" smtClean="0">
                <a:solidFill>
                  <a:srgbClr val="F4ECC6"/>
                </a:solidFill>
              </a:rPr>
              <a:t> greater </a:t>
            </a:r>
            <a:r>
              <a:rPr lang="en-US" b="0" dirty="0">
                <a:solidFill>
                  <a:srgbClr val="F4ECC6"/>
                </a:solidFill>
              </a:rPr>
              <a:t>to the old average resistance, </a:t>
            </a:r>
            <a:r>
              <a:rPr lang="en-US" b="0" dirty="0" err="1">
                <a:solidFill>
                  <a:srgbClr val="F4ECC6"/>
                </a:solidFill>
                <a:latin typeface="Symbol" pitchFamily="18" charset="2"/>
              </a:rPr>
              <a:t>m</a:t>
            </a:r>
            <a:r>
              <a:rPr lang="en-US" b="0" baseline="-25000" dirty="0" err="1">
                <a:solidFill>
                  <a:srgbClr val="F4ECC6"/>
                </a:solidFill>
                <a:latin typeface="Symbol" pitchFamily="18" charset="2"/>
              </a:rPr>
              <a:t>O</a:t>
            </a:r>
            <a:r>
              <a:rPr lang="en-US" b="0" dirty="0">
                <a:solidFill>
                  <a:srgbClr val="F4ECC6"/>
                </a:solidFill>
                <a:latin typeface="Symbol" pitchFamily="18" charset="2"/>
              </a:rPr>
              <a:t>?</a:t>
            </a:r>
            <a:endParaRPr lang="en-US" b="0" dirty="0">
              <a:solidFill>
                <a:srgbClr val="F4ECC6"/>
              </a:solidFill>
            </a:endParaRPr>
          </a:p>
        </p:txBody>
      </p:sp>
      <p:sp>
        <p:nvSpPr>
          <p:cNvPr id="2" name="Title 1"/>
          <p:cNvSpPr>
            <a:spLocks noGrp="1"/>
          </p:cNvSpPr>
          <p:nvPr>
            <p:ph type="title"/>
          </p:nvPr>
        </p:nvSpPr>
        <p:spPr>
          <a:xfrm>
            <a:off x="609600" y="0"/>
            <a:ext cx="7543800" cy="1143000"/>
          </a:xfrm>
        </p:spPr>
        <p:txBody>
          <a:bodyPr/>
          <a:lstStyle/>
          <a:p>
            <a:r>
              <a:rPr lang="en-US" dirty="0" smtClean="0"/>
              <a:t>Example</a:t>
            </a:r>
            <a:endParaRPr lang="en-US" dirty="0"/>
          </a:p>
        </p:txBody>
      </p:sp>
      <p:sp>
        <p:nvSpPr>
          <p:cNvPr id="7" name="Rectangle 3"/>
          <p:cNvSpPr txBox="1">
            <a:spLocks noChangeArrowheads="1"/>
          </p:cNvSpPr>
          <p:nvPr/>
        </p:nvSpPr>
        <p:spPr bwMode="auto">
          <a:xfrm>
            <a:off x="457200" y="2959100"/>
            <a:ext cx="8153400" cy="21336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70000"/>
              <a:buFont typeface="Wingdings" charset="0"/>
              <a:buBlip>
                <a:blip r:embed="rId3"/>
              </a:buBlip>
              <a:defRPr sz="3000">
                <a:solidFill>
                  <a:schemeClr val="tx1"/>
                </a:solidFill>
                <a:latin typeface="+mn-lt"/>
                <a:ea typeface="+mn-ea"/>
                <a:cs typeface="ＭＳ Ｐゴシック" charset="0"/>
              </a:defRPr>
            </a:lvl1pPr>
            <a:lvl2pPr marL="692150" indent="-347663" algn="l" rtl="0" eaLnBrk="1" fontAlgn="base" hangingPunct="1">
              <a:spcBef>
                <a:spcPct val="20000"/>
              </a:spcBef>
              <a:spcAft>
                <a:spcPct val="0"/>
              </a:spcAft>
              <a:buClr>
                <a:schemeClr val="accent2"/>
              </a:buClr>
              <a:buSzPct val="70000"/>
              <a:buFont typeface="Wingdings" charset="0"/>
              <a:buBlip>
                <a:blip r:embed="rId4"/>
              </a:buBlip>
              <a:defRPr sz="2600">
                <a:solidFill>
                  <a:schemeClr val="tx1"/>
                </a:solidFill>
                <a:latin typeface="+mn-lt"/>
                <a:ea typeface="+mn-ea"/>
              </a:defRPr>
            </a:lvl2pPr>
            <a:lvl3pPr marL="987425" indent="-293688" algn="l" rtl="0" eaLnBrk="1" fontAlgn="base" hangingPunct="1">
              <a:spcBef>
                <a:spcPct val="20000"/>
              </a:spcBef>
              <a:spcAft>
                <a:spcPct val="0"/>
              </a:spcAft>
              <a:buClr>
                <a:schemeClr val="accent1"/>
              </a:buClr>
              <a:buSzPct val="70000"/>
              <a:buFont typeface="Wingdings" charset="0"/>
              <a:buBlip>
                <a:blip r:embed="rId5"/>
              </a:buBlip>
              <a:defRPr sz="2300">
                <a:solidFill>
                  <a:schemeClr val="tx1"/>
                </a:solidFill>
                <a:latin typeface="+mn-lt"/>
                <a:ea typeface="+mn-ea"/>
              </a:defRPr>
            </a:lvl3pPr>
            <a:lvl4pPr marL="1281113" indent="-292100" algn="l" rtl="0" eaLnBrk="1" fontAlgn="base" hangingPunct="1">
              <a:spcBef>
                <a:spcPct val="20000"/>
              </a:spcBef>
              <a:spcAft>
                <a:spcPct val="0"/>
              </a:spcAft>
              <a:buClr>
                <a:schemeClr val="tx2"/>
              </a:buClr>
              <a:buSzPct val="75000"/>
              <a:buFont typeface="Wingdings" charset="0"/>
              <a:buBlip>
                <a:blip r:embed="rId4"/>
              </a:buBlip>
              <a:defRPr sz="2000">
                <a:solidFill>
                  <a:schemeClr val="tx1"/>
                </a:solidFill>
                <a:latin typeface="+mn-lt"/>
                <a:ea typeface="+mn-ea"/>
              </a:defRPr>
            </a:lvl4pPr>
            <a:lvl5pPr marL="1598613" indent="-315913" algn="l" rtl="0" eaLnBrk="1" fontAlgn="base" hangingPunct="1">
              <a:spcBef>
                <a:spcPct val="20000"/>
              </a:spcBef>
              <a:spcAft>
                <a:spcPct val="0"/>
              </a:spcAft>
              <a:buClr>
                <a:schemeClr val="folHlink"/>
              </a:buClr>
              <a:buSzPct val="80000"/>
              <a:buFont typeface="Wingdings" charset="0"/>
              <a:buBlip>
                <a:blip r:embed="rId5"/>
              </a:buBlip>
              <a:defRPr sz="2000">
                <a:solidFill>
                  <a:schemeClr val="tx1"/>
                </a:solidFill>
                <a:latin typeface="+mn-lt"/>
                <a:ea typeface="+mn-ea"/>
              </a:defRPr>
            </a:lvl5pPr>
            <a:lvl6pPr marL="2055813" indent="-315913" algn="l" rtl="0" eaLnBrk="1" fontAlgn="base" hangingPunct="1">
              <a:spcBef>
                <a:spcPct val="20000"/>
              </a:spcBef>
              <a:spcAft>
                <a:spcPct val="0"/>
              </a:spcAft>
              <a:buClr>
                <a:schemeClr val="folHlink"/>
              </a:buClr>
              <a:buSzPct val="80000"/>
              <a:buFont typeface="Wingdings" charset="0"/>
              <a:buBlip>
                <a:blip r:embed="rId5"/>
              </a:buBlip>
              <a:defRPr sz="2000">
                <a:solidFill>
                  <a:schemeClr val="tx1"/>
                </a:solidFill>
                <a:latin typeface="+mn-lt"/>
                <a:ea typeface="+mn-ea"/>
              </a:defRPr>
            </a:lvl6pPr>
            <a:lvl7pPr marL="2513013" indent="-315913" algn="l" rtl="0" eaLnBrk="1" fontAlgn="base" hangingPunct="1">
              <a:spcBef>
                <a:spcPct val="20000"/>
              </a:spcBef>
              <a:spcAft>
                <a:spcPct val="0"/>
              </a:spcAft>
              <a:buClr>
                <a:schemeClr val="folHlink"/>
              </a:buClr>
              <a:buSzPct val="80000"/>
              <a:buFont typeface="Wingdings" charset="0"/>
              <a:buBlip>
                <a:blip r:embed="rId5"/>
              </a:buBlip>
              <a:defRPr sz="2000">
                <a:solidFill>
                  <a:schemeClr val="tx1"/>
                </a:solidFill>
                <a:latin typeface="+mn-lt"/>
                <a:ea typeface="+mn-ea"/>
              </a:defRPr>
            </a:lvl7pPr>
            <a:lvl8pPr marL="2970213" indent="-315913" algn="l" rtl="0" eaLnBrk="1" fontAlgn="base" hangingPunct="1">
              <a:spcBef>
                <a:spcPct val="20000"/>
              </a:spcBef>
              <a:spcAft>
                <a:spcPct val="0"/>
              </a:spcAft>
              <a:buClr>
                <a:schemeClr val="folHlink"/>
              </a:buClr>
              <a:buSzPct val="80000"/>
              <a:buFont typeface="Wingdings" charset="0"/>
              <a:buBlip>
                <a:blip r:embed="rId5"/>
              </a:buBlip>
              <a:defRPr sz="2000">
                <a:solidFill>
                  <a:schemeClr val="tx1"/>
                </a:solidFill>
                <a:latin typeface="+mn-lt"/>
                <a:ea typeface="+mn-ea"/>
              </a:defRPr>
            </a:lvl8pPr>
            <a:lvl9pPr marL="3427413" indent="-315913" algn="l" rtl="0" eaLnBrk="1" fontAlgn="base" hangingPunct="1">
              <a:spcBef>
                <a:spcPct val="20000"/>
              </a:spcBef>
              <a:spcAft>
                <a:spcPct val="0"/>
              </a:spcAft>
              <a:buClr>
                <a:schemeClr val="folHlink"/>
              </a:buClr>
              <a:buSzPct val="80000"/>
              <a:buFont typeface="Wingdings" charset="0"/>
              <a:buBlip>
                <a:blip r:embed="rId5"/>
              </a:buBlip>
              <a:defRPr sz="2000">
                <a:solidFill>
                  <a:schemeClr val="tx1"/>
                </a:solidFill>
                <a:latin typeface="+mn-lt"/>
                <a:ea typeface="+mn-ea"/>
              </a:defRPr>
            </a:lvl9pPr>
          </a:lstStyle>
          <a:p>
            <a:pPr marL="344487" lvl="1" indent="0">
              <a:lnSpc>
                <a:spcPct val="90000"/>
              </a:lnSpc>
              <a:buNone/>
            </a:pPr>
            <a:endParaRPr lang="en-US" sz="3200" dirty="0" smtClean="0"/>
          </a:p>
          <a:p>
            <a:pPr lvl="1">
              <a:lnSpc>
                <a:spcPct val="90000"/>
              </a:lnSpc>
            </a:pPr>
            <a:r>
              <a:rPr lang="en-US" sz="3200" dirty="0" smtClean="0"/>
              <a:t>A </a:t>
            </a:r>
            <a:r>
              <a:rPr lang="en-US" sz="3200" dirty="0"/>
              <a:t>manufacturer wants to know if a new 	type of steel is more resistant to high 	temperatures than </a:t>
            </a:r>
            <a:r>
              <a:rPr lang="en-US" sz="3200" dirty="0" smtClean="0"/>
              <a:t>the </a:t>
            </a:r>
            <a:r>
              <a:rPr lang="en-US" sz="3200" dirty="0"/>
              <a:t>old </a:t>
            </a:r>
            <a:r>
              <a:rPr lang="en-US" sz="3200" dirty="0" smtClean="0"/>
              <a:t>type.</a:t>
            </a:r>
            <a:endParaRPr lang="en-US" sz="3200" dirty="0"/>
          </a:p>
        </p:txBody>
      </p:sp>
    </p:spTree>
    <p:extLst>
      <p:ext uri="{BB962C8B-B14F-4D97-AF65-F5344CB8AC3E}">
        <p14:creationId xmlns:p14="http://schemas.microsoft.com/office/powerpoint/2010/main" val="4038696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6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6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45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3" grpId="0" build="p"/>
      <p:bldP spid="194565" grpId="0" animBg="1"/>
      <p:bldP spid="194566" grpId="0"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Title 1"/>
          <p:cNvSpPr>
            <a:spLocks noGrp="1"/>
          </p:cNvSpPr>
          <p:nvPr>
            <p:ph type="title"/>
          </p:nvPr>
        </p:nvSpPr>
        <p:spPr>
          <a:xfrm>
            <a:off x="2286000" y="1981200"/>
            <a:ext cx="7772400" cy="1143000"/>
          </a:xfrm>
        </p:spPr>
        <p:txBody>
          <a:bodyPr/>
          <a:lstStyle/>
          <a:p>
            <a:r>
              <a:rPr lang="en-US" dirty="0" smtClean="0"/>
              <a:t>Estimation</a:t>
            </a:r>
            <a:endParaRPr lang="en-US" dirty="0"/>
          </a:p>
        </p:txBody>
      </p:sp>
    </p:spTree>
    <p:extLst>
      <p:ext uri="{BB962C8B-B14F-4D97-AF65-F5344CB8AC3E}">
        <p14:creationId xmlns:p14="http://schemas.microsoft.com/office/powerpoint/2010/main" val="26944790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28600" y="0"/>
            <a:ext cx="8915400" cy="1219200"/>
          </a:xfrm>
          <a:noFill/>
          <a:ln/>
          <a:extLst>
            <a:ext uri="{AF507438-7753-43e0-B8FC-AC1667EBCBE1}">
              <a14:hiddenEffects xmlns:a14="http://schemas.microsoft.com/office/drawing/2010/main" xmlns="">
                <a:effectLst>
                  <a:outerShdw dist="107763" dir="2700000" algn="ctr" rotWithShape="0">
                    <a:srgbClr val="969696">
                      <a:alpha val="50000"/>
                    </a:srgbClr>
                  </a:outerShdw>
                </a:effectLst>
              </a14:hiddenEffects>
            </a:ext>
          </a:extLst>
        </p:spPr>
        <p:txBody>
          <a:bodyPr/>
          <a:lstStyle/>
          <a:p>
            <a:r>
              <a:rPr lang="en-US" b="1" dirty="0" smtClean="0"/>
              <a:t>Parameters</a:t>
            </a:r>
            <a:endParaRPr lang="en-US" b="1" dirty="0"/>
          </a:p>
        </p:txBody>
      </p:sp>
      <p:sp>
        <p:nvSpPr>
          <p:cNvPr id="9220" name="Rectangle 4"/>
          <p:cNvSpPr>
            <a:spLocks noGrp="1" noChangeArrowheads="1"/>
          </p:cNvSpPr>
          <p:nvPr>
            <p:ph type="body" idx="1"/>
          </p:nvPr>
        </p:nvSpPr>
        <p:spPr>
          <a:xfrm>
            <a:off x="609600" y="1828800"/>
            <a:ext cx="8305800" cy="5029200"/>
          </a:xfrm>
        </p:spPr>
        <p:txBody>
          <a:bodyPr/>
          <a:lstStyle/>
          <a:p>
            <a:pPr>
              <a:lnSpc>
                <a:spcPct val="90000"/>
              </a:lnSpc>
            </a:pPr>
            <a:r>
              <a:rPr lang="en-US" dirty="0"/>
              <a:t>Populations and parameters</a:t>
            </a:r>
          </a:p>
          <a:p>
            <a:pPr lvl="1">
              <a:lnSpc>
                <a:spcPct val="90000"/>
              </a:lnSpc>
            </a:pPr>
            <a:r>
              <a:rPr lang="en-US" dirty="0"/>
              <a:t>For a normal </a:t>
            </a:r>
            <a:r>
              <a:rPr lang="en-US" dirty="0" smtClean="0"/>
              <a:t>population mean </a:t>
            </a:r>
            <a:r>
              <a:rPr lang="en-US" dirty="0">
                <a:latin typeface="Symbol" pitchFamily="18" charset="2"/>
              </a:rPr>
              <a:t>m </a:t>
            </a:r>
            <a:r>
              <a:rPr lang="en-US" dirty="0"/>
              <a:t>and </a:t>
            </a:r>
            <a:r>
              <a:rPr lang="en-US" dirty="0" smtClean="0"/>
              <a:t>standard deviation </a:t>
            </a:r>
            <a:r>
              <a:rPr lang="en-US" dirty="0" smtClean="0">
                <a:latin typeface="Symbol" pitchFamily="18" charset="2"/>
              </a:rPr>
              <a:t>s</a:t>
            </a:r>
            <a:endParaRPr lang="en-US" dirty="0"/>
          </a:p>
          <a:p>
            <a:pPr lvl="1">
              <a:lnSpc>
                <a:spcPct val="90000"/>
              </a:lnSpc>
            </a:pPr>
            <a:r>
              <a:rPr lang="en-US" dirty="0"/>
              <a:t>A binomial </a:t>
            </a:r>
            <a:r>
              <a:rPr lang="en-US" dirty="0" smtClean="0"/>
              <a:t>population proportion </a:t>
            </a:r>
            <a:r>
              <a:rPr lang="en-US" i="1" dirty="0">
                <a:solidFill>
                  <a:srgbClr val="333333"/>
                </a:solidFill>
              </a:rPr>
              <a:t>p</a:t>
            </a:r>
            <a:r>
              <a:rPr lang="en-US" dirty="0">
                <a:solidFill>
                  <a:srgbClr val="CC0066"/>
                </a:solidFill>
              </a:rPr>
              <a:t> </a:t>
            </a:r>
          </a:p>
          <a:p>
            <a:pPr>
              <a:lnSpc>
                <a:spcPct val="90000"/>
              </a:lnSpc>
            </a:pPr>
            <a:r>
              <a:rPr lang="en-US" dirty="0"/>
              <a:t>If parameters are unknown, we make </a:t>
            </a:r>
            <a:r>
              <a:rPr lang="en-US" dirty="0" smtClean="0"/>
              <a:t>statistical inferences </a:t>
            </a:r>
            <a:r>
              <a:rPr lang="en-US" dirty="0"/>
              <a:t>about them using </a:t>
            </a:r>
            <a:r>
              <a:rPr lang="en-US" dirty="0">
                <a:solidFill>
                  <a:srgbClr val="333333"/>
                </a:solidFill>
              </a:rPr>
              <a:t>sample</a:t>
            </a:r>
            <a:r>
              <a:rPr lang="en-US" dirty="0"/>
              <a:t> information</a:t>
            </a:r>
            <a:r>
              <a:rPr lang="en-US" dirty="0" smtClean="0"/>
              <a:t>. </a:t>
            </a:r>
            <a:endParaRPr lang="en-US" dirty="0"/>
          </a:p>
        </p:txBody>
      </p:sp>
    </p:spTree>
    <p:extLst>
      <p:ext uri="{BB962C8B-B14F-4D97-AF65-F5344CB8AC3E}">
        <p14:creationId xmlns:p14="http://schemas.microsoft.com/office/powerpoint/2010/main" val="3622211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2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2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22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533400" y="152400"/>
            <a:ext cx="6934200" cy="914400"/>
          </a:xfrm>
          <a:noFill/>
          <a:ln/>
          <a:extLst>
            <a:ext uri="{AF507438-7753-43e0-B8FC-AC1667EBCBE1}">
              <a14:hiddenEffects xmlns:a14="http://schemas.microsoft.com/office/drawing/2010/main" xmlns="">
                <a:effectLst>
                  <a:outerShdw dist="107763" dir="2700000" algn="ctr" rotWithShape="0">
                    <a:srgbClr val="969696">
                      <a:alpha val="50000"/>
                    </a:srgbClr>
                  </a:outerShdw>
                </a:effectLst>
              </a14:hiddenEffects>
            </a:ext>
          </a:extLst>
        </p:spPr>
        <p:txBody>
          <a:bodyPr/>
          <a:lstStyle/>
          <a:p>
            <a:r>
              <a:rPr lang="en-US" b="1" dirty="0" smtClean="0"/>
              <a:t>What is estimator?</a:t>
            </a:r>
            <a:endParaRPr lang="en-US" b="1" dirty="0"/>
          </a:p>
        </p:txBody>
      </p:sp>
      <p:sp>
        <p:nvSpPr>
          <p:cNvPr id="196611" name="Rectangle 3"/>
          <p:cNvSpPr>
            <a:spLocks noGrp="1" noChangeArrowheads="1"/>
          </p:cNvSpPr>
          <p:nvPr>
            <p:ph type="body" idx="1"/>
          </p:nvPr>
        </p:nvSpPr>
        <p:spPr>
          <a:xfrm>
            <a:off x="609600" y="1524000"/>
            <a:ext cx="8153400" cy="4495800"/>
          </a:xfrm>
        </p:spPr>
        <p:txBody>
          <a:bodyPr/>
          <a:lstStyle/>
          <a:p>
            <a:pPr>
              <a:lnSpc>
                <a:spcPct val="80000"/>
              </a:lnSpc>
            </a:pPr>
            <a:r>
              <a:rPr lang="en-US" sz="3200" dirty="0"/>
              <a:t>An </a:t>
            </a:r>
            <a:r>
              <a:rPr lang="en-US" sz="3200" i="1" dirty="0">
                <a:solidFill>
                  <a:srgbClr val="333333"/>
                </a:solidFill>
              </a:rPr>
              <a:t>estimator</a:t>
            </a:r>
            <a:r>
              <a:rPr lang="en-US" sz="3200" dirty="0"/>
              <a:t> is a rule, usually a formula, that tells you how to calculate the estimate based on the sample.</a:t>
            </a:r>
          </a:p>
          <a:p>
            <a:pPr>
              <a:lnSpc>
                <a:spcPct val="80000"/>
              </a:lnSpc>
            </a:pPr>
            <a:r>
              <a:rPr lang="en-US" sz="3200" dirty="0"/>
              <a:t>Estimators are calculated from sample </a:t>
            </a:r>
            <a:r>
              <a:rPr lang="en-US" sz="3200" dirty="0" smtClean="0"/>
              <a:t>observations – so they </a:t>
            </a:r>
            <a:r>
              <a:rPr lang="en-US" sz="3200" dirty="0"/>
              <a:t>are </a:t>
            </a:r>
            <a:r>
              <a:rPr lang="en-US" sz="3200" dirty="0" smtClean="0"/>
              <a:t>statistics.</a:t>
            </a:r>
            <a:endParaRPr lang="en-US" sz="3200" dirty="0"/>
          </a:p>
          <a:p>
            <a:pPr lvl="1">
              <a:lnSpc>
                <a:spcPct val="80000"/>
              </a:lnSpc>
            </a:pPr>
            <a:r>
              <a:rPr lang="en-US" sz="3200" i="1" dirty="0">
                <a:solidFill>
                  <a:srgbClr val="333333"/>
                </a:solidFill>
              </a:rPr>
              <a:t>Point </a:t>
            </a:r>
            <a:r>
              <a:rPr lang="en-US" sz="3200" i="1" dirty="0" smtClean="0">
                <a:solidFill>
                  <a:srgbClr val="333333"/>
                </a:solidFill>
              </a:rPr>
              <a:t>estimator</a:t>
            </a:r>
            <a:r>
              <a:rPr lang="en-US" sz="3200" dirty="0" smtClean="0">
                <a:solidFill>
                  <a:srgbClr val="333333"/>
                </a:solidFill>
              </a:rPr>
              <a:t>: </a:t>
            </a:r>
            <a:r>
              <a:rPr lang="en-US" sz="3200" dirty="0"/>
              <a:t>A single number is calculated to estimate the </a:t>
            </a:r>
            <a:r>
              <a:rPr lang="en-US" sz="3200" dirty="0" smtClean="0"/>
              <a:t>parameter.</a:t>
            </a:r>
            <a:endParaRPr lang="en-US" sz="3200" b="1" dirty="0">
              <a:solidFill>
                <a:srgbClr val="333333"/>
              </a:solidFill>
              <a:effectLst>
                <a:outerShdw blurRad="38100" dist="38100" dir="2700000" algn="tl">
                  <a:srgbClr val="C0C0C0"/>
                </a:outerShdw>
              </a:effectLst>
            </a:endParaRPr>
          </a:p>
          <a:p>
            <a:pPr lvl="1">
              <a:lnSpc>
                <a:spcPct val="80000"/>
              </a:lnSpc>
            </a:pPr>
            <a:r>
              <a:rPr lang="en-US" sz="3200" i="1" dirty="0">
                <a:solidFill>
                  <a:srgbClr val="333333"/>
                </a:solidFill>
              </a:rPr>
              <a:t>Interval </a:t>
            </a:r>
            <a:r>
              <a:rPr lang="en-US" sz="3200" i="1" dirty="0" smtClean="0">
                <a:solidFill>
                  <a:srgbClr val="333333"/>
                </a:solidFill>
              </a:rPr>
              <a:t>estimator</a:t>
            </a:r>
            <a:r>
              <a:rPr lang="en-US" sz="3200" dirty="0" smtClean="0">
                <a:solidFill>
                  <a:srgbClr val="333333"/>
                </a:solidFill>
              </a:rPr>
              <a:t>:</a:t>
            </a:r>
            <a:r>
              <a:rPr lang="en-US" sz="3200" dirty="0" smtClean="0"/>
              <a:t> </a:t>
            </a:r>
            <a:r>
              <a:rPr lang="en-US" sz="3200" dirty="0"/>
              <a:t>Two numbers are calculated to create an interval within which the </a:t>
            </a:r>
            <a:r>
              <a:rPr lang="en-US" sz="3200" dirty="0" smtClean="0"/>
              <a:t>parameter </a:t>
            </a:r>
            <a:r>
              <a:rPr lang="en-US" sz="3200" dirty="0"/>
              <a:t>is expected to lie.</a:t>
            </a:r>
            <a:endParaRPr lang="en-US" sz="3200" b="1" dirty="0">
              <a:solidFill>
                <a:srgbClr val="333333"/>
              </a:solidFill>
              <a:effectLst>
                <a:outerShdw blurRad="38100" dist="38100" dir="2700000" algn="tl">
                  <a:srgbClr val="C0C0C0"/>
                </a:outerShdw>
              </a:effectLst>
            </a:endParaRPr>
          </a:p>
        </p:txBody>
      </p:sp>
    </p:spTree>
    <p:extLst>
      <p:ext uri="{BB962C8B-B14F-4D97-AF65-F5344CB8AC3E}">
        <p14:creationId xmlns:p14="http://schemas.microsoft.com/office/powerpoint/2010/main" val="15694864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96611">
                                            <p:txEl>
                                              <p:pRg st="0" end="0"/>
                                            </p:txEl>
                                          </p:spTgt>
                                        </p:tgtEl>
                                        <p:attrNameLst>
                                          <p:attrName>style.visibility</p:attrName>
                                        </p:attrNameLst>
                                      </p:cBhvr>
                                      <p:to>
                                        <p:strVal val="visible"/>
                                      </p:to>
                                    </p:set>
                                    <p:animEffect transition="in" filter="wipe(up)">
                                      <p:cBhvr>
                                        <p:cTn id="7" dur="500"/>
                                        <p:tgtEl>
                                          <p:spTgt spid="1966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96611">
                                            <p:txEl>
                                              <p:pRg st="1" end="1"/>
                                            </p:txEl>
                                          </p:spTgt>
                                        </p:tgtEl>
                                        <p:attrNameLst>
                                          <p:attrName>style.visibility</p:attrName>
                                        </p:attrNameLst>
                                      </p:cBhvr>
                                      <p:to>
                                        <p:strVal val="visible"/>
                                      </p:to>
                                    </p:set>
                                    <p:animEffect transition="in" filter="wipe(up)">
                                      <p:cBhvr>
                                        <p:cTn id="12" dur="500"/>
                                        <p:tgtEl>
                                          <p:spTgt spid="19661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96611">
                                            <p:txEl>
                                              <p:pRg st="2" end="2"/>
                                            </p:txEl>
                                          </p:spTgt>
                                        </p:tgtEl>
                                        <p:attrNameLst>
                                          <p:attrName>style.visibility</p:attrName>
                                        </p:attrNameLst>
                                      </p:cBhvr>
                                      <p:to>
                                        <p:strVal val="visible"/>
                                      </p:to>
                                    </p:set>
                                    <p:animEffect transition="in" filter="wipe(up)">
                                      <p:cBhvr>
                                        <p:cTn id="17" dur="500"/>
                                        <p:tgtEl>
                                          <p:spTgt spid="19661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96611">
                                            <p:txEl>
                                              <p:pRg st="3" end="3"/>
                                            </p:txEl>
                                          </p:spTgt>
                                        </p:tgtEl>
                                        <p:attrNameLst>
                                          <p:attrName>style.visibility</p:attrName>
                                        </p:attrNameLst>
                                      </p:cBhvr>
                                      <p:to>
                                        <p:strVal val="visible"/>
                                      </p:to>
                                    </p:set>
                                    <p:animEffect transition="in" filter="wipe(up)">
                                      <p:cBhvr>
                                        <p:cTn id="22" dur="500"/>
                                        <p:tgtEl>
                                          <p:spTgt spid="1966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1" grpId="0" build="p" bldLvl="2"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 Outline</a:t>
            </a:r>
            <a:endParaRPr lang="en-US" dirty="0"/>
          </a:p>
        </p:txBody>
      </p:sp>
      <p:sp>
        <p:nvSpPr>
          <p:cNvPr id="3" name="Content Placeholder 2"/>
          <p:cNvSpPr>
            <a:spLocks noGrp="1"/>
          </p:cNvSpPr>
          <p:nvPr>
            <p:ph idx="1"/>
          </p:nvPr>
        </p:nvSpPr>
        <p:spPr>
          <a:xfrm>
            <a:off x="445555" y="1447800"/>
            <a:ext cx="7555446" cy="4191000"/>
          </a:xfrm>
        </p:spPr>
        <p:txBody>
          <a:bodyPr/>
          <a:lstStyle/>
          <a:p>
            <a:pPr>
              <a:spcBef>
                <a:spcPts val="500"/>
              </a:spcBef>
              <a:spcAft>
                <a:spcPts val="500"/>
              </a:spcAft>
            </a:pPr>
            <a:r>
              <a:rPr lang="en-US" dirty="0" smtClean="0"/>
              <a:t>Background Information and Review</a:t>
            </a:r>
          </a:p>
          <a:p>
            <a:pPr>
              <a:spcBef>
                <a:spcPts val="500"/>
              </a:spcBef>
              <a:spcAft>
                <a:spcPts val="500"/>
              </a:spcAft>
            </a:pPr>
            <a:r>
              <a:rPr lang="en-US" dirty="0" smtClean="0"/>
              <a:t>Estimation </a:t>
            </a:r>
          </a:p>
          <a:p>
            <a:pPr>
              <a:spcBef>
                <a:spcPts val="500"/>
              </a:spcBef>
              <a:spcAft>
                <a:spcPts val="500"/>
              </a:spcAft>
            </a:pPr>
            <a:r>
              <a:rPr lang="en-US" dirty="0" smtClean="0"/>
              <a:t>Hypothesis Testing </a:t>
            </a:r>
          </a:p>
          <a:p>
            <a:pPr>
              <a:spcBef>
                <a:spcPts val="500"/>
              </a:spcBef>
              <a:spcAft>
                <a:spcPts val="500"/>
              </a:spcAft>
            </a:pPr>
            <a:r>
              <a:rPr lang="en-US" dirty="0" smtClean="0"/>
              <a:t>Closing Activity</a:t>
            </a:r>
          </a:p>
        </p:txBody>
      </p:sp>
    </p:spTree>
    <p:extLst>
      <p:ext uri="{BB962C8B-B14F-4D97-AF65-F5344CB8AC3E}">
        <p14:creationId xmlns:p14="http://schemas.microsoft.com/office/powerpoint/2010/main" val="17295211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228600" y="0"/>
            <a:ext cx="8153400" cy="914400"/>
          </a:xfrm>
          <a:noFill/>
          <a:ln/>
          <a:extLst>
            <a:ext uri="{AF507438-7753-43e0-B8FC-AC1667EBCBE1}">
              <a14:hiddenEffects xmlns:a14="http://schemas.microsoft.com/office/drawing/2010/main" xmlns="">
                <a:effectLst>
                  <a:outerShdw dist="107763" dir="2700000" algn="ctr" rotWithShape="0">
                    <a:srgbClr val="969696">
                      <a:alpha val="50000"/>
                    </a:srgbClr>
                  </a:outerShdw>
                </a:effectLst>
              </a14:hiddenEffects>
            </a:ext>
          </a:extLst>
        </p:spPr>
        <p:txBody>
          <a:bodyPr/>
          <a:lstStyle/>
          <a:p>
            <a:r>
              <a:rPr lang="en-US" b="1" dirty="0"/>
              <a:t>“Good” Point Estimators</a:t>
            </a:r>
          </a:p>
        </p:txBody>
      </p:sp>
      <p:sp>
        <p:nvSpPr>
          <p:cNvPr id="197635" name="Rectangle 3"/>
          <p:cNvSpPr>
            <a:spLocks noGrp="1" noChangeArrowheads="1"/>
          </p:cNvSpPr>
          <p:nvPr>
            <p:ph type="body" idx="1"/>
          </p:nvPr>
        </p:nvSpPr>
        <p:spPr>
          <a:xfrm>
            <a:off x="609600" y="1143000"/>
            <a:ext cx="8305800" cy="4876800"/>
          </a:xfrm>
        </p:spPr>
        <p:txBody>
          <a:bodyPr/>
          <a:lstStyle/>
          <a:p>
            <a:pPr>
              <a:lnSpc>
                <a:spcPct val="90000"/>
              </a:lnSpc>
            </a:pPr>
            <a:r>
              <a:rPr lang="en-US" dirty="0"/>
              <a:t>An </a:t>
            </a:r>
            <a:r>
              <a:rPr lang="en-US" dirty="0">
                <a:solidFill>
                  <a:srgbClr val="333333"/>
                </a:solidFill>
              </a:rPr>
              <a:t>estimator</a:t>
            </a:r>
            <a:r>
              <a:rPr lang="en-US" dirty="0"/>
              <a:t> is </a:t>
            </a:r>
            <a:r>
              <a:rPr lang="en-US" i="1" dirty="0">
                <a:solidFill>
                  <a:srgbClr val="333333"/>
                </a:solidFill>
              </a:rPr>
              <a:t>unbiased</a:t>
            </a:r>
            <a:r>
              <a:rPr lang="en-US" dirty="0"/>
              <a:t> if </a:t>
            </a:r>
            <a:r>
              <a:rPr lang="en-US" dirty="0" smtClean="0"/>
              <a:t>it’s mean </a:t>
            </a:r>
            <a:r>
              <a:rPr lang="en-US" dirty="0"/>
              <a:t>equals the </a:t>
            </a:r>
            <a:r>
              <a:rPr lang="en-US" dirty="0" smtClean="0"/>
              <a:t>parameter.</a:t>
            </a:r>
          </a:p>
          <a:p>
            <a:pPr>
              <a:lnSpc>
                <a:spcPct val="90000"/>
              </a:lnSpc>
            </a:pPr>
            <a:endParaRPr lang="en-US" dirty="0" smtClean="0"/>
          </a:p>
          <a:p>
            <a:pPr>
              <a:lnSpc>
                <a:spcPct val="90000"/>
              </a:lnSpc>
            </a:pPr>
            <a:endParaRPr lang="en-US" dirty="0"/>
          </a:p>
          <a:p>
            <a:pPr>
              <a:lnSpc>
                <a:spcPct val="90000"/>
              </a:lnSpc>
            </a:pPr>
            <a:endParaRPr lang="en-US" dirty="0" smtClean="0"/>
          </a:p>
          <a:p>
            <a:pPr>
              <a:lnSpc>
                <a:spcPct val="90000"/>
              </a:lnSpc>
            </a:pPr>
            <a:endParaRPr lang="en-US" dirty="0"/>
          </a:p>
          <a:p>
            <a:pPr>
              <a:lnSpc>
                <a:spcPct val="90000"/>
              </a:lnSpc>
            </a:pPr>
            <a:r>
              <a:rPr lang="en-US" dirty="0" smtClean="0"/>
              <a:t>It </a:t>
            </a:r>
            <a:r>
              <a:rPr lang="en-US" dirty="0"/>
              <a:t>does not systematically overestimate or underestimate the target </a:t>
            </a:r>
            <a:r>
              <a:rPr lang="en-US" dirty="0" smtClean="0"/>
              <a:t>parameter.</a:t>
            </a:r>
          </a:p>
          <a:p>
            <a:pPr>
              <a:lnSpc>
                <a:spcPct val="90000"/>
              </a:lnSpc>
            </a:pPr>
            <a:r>
              <a:rPr lang="en-US" dirty="0" smtClean="0"/>
              <a:t>Sample mean (  ) and sample proportion (  ) are unbiased estimators </a:t>
            </a:r>
            <a:r>
              <a:rPr lang="en-US" dirty="0"/>
              <a:t>of population </a:t>
            </a:r>
            <a:r>
              <a:rPr lang="en-US" dirty="0" smtClean="0"/>
              <a:t>mean and population proportion.</a:t>
            </a:r>
            <a:endParaRPr lang="en-US" dirty="0"/>
          </a:p>
        </p:txBody>
      </p:sp>
      <p:grpSp>
        <p:nvGrpSpPr>
          <p:cNvPr id="7" name="Group 11"/>
          <p:cNvGrpSpPr>
            <a:grpSpLocks/>
          </p:cNvGrpSpPr>
          <p:nvPr/>
        </p:nvGrpSpPr>
        <p:grpSpPr bwMode="auto">
          <a:xfrm>
            <a:off x="2667000" y="2057400"/>
            <a:ext cx="3276600" cy="1981200"/>
            <a:chOff x="720" y="2256"/>
            <a:chExt cx="2064" cy="1344"/>
          </a:xfrm>
        </p:grpSpPr>
        <p:sp>
          <p:nvSpPr>
            <p:cNvPr id="8" name="Rectangle 10"/>
            <p:cNvSpPr>
              <a:spLocks noChangeArrowheads="1"/>
            </p:cNvSpPr>
            <p:nvPr/>
          </p:nvSpPr>
          <p:spPr bwMode="auto">
            <a:xfrm>
              <a:off x="720" y="2256"/>
              <a:ext cx="2064" cy="1344"/>
            </a:xfrm>
            <a:prstGeom prst="rect">
              <a:avLst/>
            </a:prstGeom>
            <a:solidFill>
              <a:srgbClr val="F4ECC6"/>
            </a:solidFill>
            <a:ln w="28575">
              <a:solidFill>
                <a:schemeClr val="accent2"/>
              </a:solidFill>
              <a:miter lim="800000"/>
              <a:headEnd/>
              <a:tailEnd/>
            </a:ln>
            <a:effectLst>
              <a:outerShdw dist="107763" dir="2700000" algn="ctr" rotWithShape="0">
                <a:schemeClr val="bg2"/>
              </a:outerShdw>
            </a:effectLst>
          </p:spPr>
          <p:txBody>
            <a:bodyPr wrap="none" anchor="ctr"/>
            <a:lstStyle/>
            <a:p>
              <a:endParaRPr lang="en-US"/>
            </a:p>
          </p:txBody>
        </p:sp>
        <p:pic>
          <p:nvPicPr>
            <p:cNvPr id="9" name="Picture 8" descr="curve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6" y="2352"/>
              <a:ext cx="1888" cy="1168"/>
            </a:xfrm>
            <a:prstGeom prst="rect">
              <a:avLst/>
            </a:prstGeom>
            <a:solidFill>
              <a:srgbClr val="F4ECC6"/>
            </a:solidFill>
            <a:ln>
              <a:noFill/>
            </a:ln>
            <a:extLst>
              <a:ext uri="{91240B29-F687-4f45-9708-019B960494DF}">
                <a14:hiddenLine xmlns:a14="http://schemas.microsoft.com/office/drawing/2010/main" xmlns="" w="9525">
                  <a:solidFill>
                    <a:schemeClr val="accent2"/>
                  </a:solidFill>
                  <a:miter lim="800000"/>
                  <a:headEnd/>
                  <a:tailEnd/>
                </a14:hiddenLine>
              </a:ext>
            </a:extLst>
          </p:spPr>
        </p:pic>
      </p:grpSp>
      <p:graphicFrame>
        <p:nvGraphicFramePr>
          <p:cNvPr id="2" name="Object 1"/>
          <p:cNvGraphicFramePr>
            <a:graphicFrameLocks noChangeAspect="1"/>
          </p:cNvGraphicFramePr>
          <p:nvPr>
            <p:extLst>
              <p:ext uri="{D42A27DB-BD31-4B8C-83A1-F6EECF244321}">
                <p14:modId xmlns:p14="http://schemas.microsoft.com/office/powerpoint/2010/main" val="1719030807"/>
              </p:ext>
            </p:extLst>
          </p:nvPr>
        </p:nvGraphicFramePr>
        <p:xfrm>
          <a:off x="3581400" y="5029200"/>
          <a:ext cx="322384" cy="381000"/>
        </p:xfrm>
        <a:graphic>
          <a:graphicData uri="http://schemas.openxmlformats.org/presentationml/2006/ole">
            <mc:AlternateContent xmlns:mc="http://schemas.openxmlformats.org/markup-compatibility/2006">
              <mc:Choice xmlns:v="urn:schemas-microsoft-com:vml" Requires="v">
                <p:oleObj spid="_x0000_s1435" name="Equation" r:id="rId5" imgW="139680" imgH="164880" progId="Equation.3">
                  <p:embed/>
                </p:oleObj>
              </mc:Choice>
              <mc:Fallback>
                <p:oleObj name="Equation" r:id="rId5" imgW="139680" imgH="164880" progId="Equation.3">
                  <p:embed/>
                  <p:pic>
                    <p:nvPicPr>
                      <p:cNvPr id="0" name=""/>
                      <p:cNvPicPr/>
                      <p:nvPr/>
                    </p:nvPicPr>
                    <p:blipFill>
                      <a:blip r:embed="rId6"/>
                      <a:stretch>
                        <a:fillRect/>
                      </a:stretch>
                    </p:blipFill>
                    <p:spPr>
                      <a:xfrm>
                        <a:off x="3581400" y="5029200"/>
                        <a:ext cx="322384" cy="381000"/>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1225023403"/>
              </p:ext>
            </p:extLst>
          </p:nvPr>
        </p:nvGraphicFramePr>
        <p:xfrm>
          <a:off x="8020050" y="5003800"/>
          <a:ext cx="361950" cy="482600"/>
        </p:xfrm>
        <a:graphic>
          <a:graphicData uri="http://schemas.openxmlformats.org/presentationml/2006/ole">
            <mc:AlternateContent xmlns:mc="http://schemas.openxmlformats.org/markup-compatibility/2006">
              <mc:Choice xmlns:v="urn:schemas-microsoft-com:vml" Requires="v">
                <p:oleObj spid="_x0000_s1436" name="Equation" r:id="rId7" imgW="152280" imgH="203040" progId="Equation.3">
                  <p:embed/>
                </p:oleObj>
              </mc:Choice>
              <mc:Fallback>
                <p:oleObj name="Equation" r:id="rId7" imgW="152280" imgH="203040" progId="Equation.3">
                  <p:embed/>
                  <p:pic>
                    <p:nvPicPr>
                      <p:cNvPr id="0" name=""/>
                      <p:cNvPicPr/>
                      <p:nvPr/>
                    </p:nvPicPr>
                    <p:blipFill>
                      <a:blip r:embed="rId8"/>
                      <a:stretch>
                        <a:fillRect/>
                      </a:stretch>
                    </p:blipFill>
                    <p:spPr>
                      <a:xfrm>
                        <a:off x="8020050" y="5003800"/>
                        <a:ext cx="361950" cy="482600"/>
                      </a:xfrm>
                      <a:prstGeom prst="rect">
                        <a:avLst/>
                      </a:prstGeom>
                    </p:spPr>
                  </p:pic>
                </p:oleObj>
              </mc:Fallback>
            </mc:AlternateContent>
          </a:graphicData>
        </a:graphic>
      </p:graphicFrame>
    </p:spTree>
    <p:extLst>
      <p:ext uri="{BB962C8B-B14F-4D97-AF65-F5344CB8AC3E}">
        <p14:creationId xmlns:p14="http://schemas.microsoft.com/office/powerpoint/2010/main" val="25751020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97635">
                                            <p:txEl>
                                              <p:pRg st="0" end="0"/>
                                            </p:txEl>
                                          </p:spTgt>
                                        </p:tgtEl>
                                        <p:attrNameLst>
                                          <p:attrName>style.visibility</p:attrName>
                                        </p:attrNameLst>
                                      </p:cBhvr>
                                      <p:to>
                                        <p:strVal val="visible"/>
                                      </p:to>
                                    </p:set>
                                    <p:animEffect transition="in" filter="wipe(up)">
                                      <p:cBhvr>
                                        <p:cTn id="7" dur="500"/>
                                        <p:tgtEl>
                                          <p:spTgt spid="197635">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dissolv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197635">
                                            <p:txEl>
                                              <p:pRg st="5" end="5"/>
                                            </p:txEl>
                                          </p:spTgt>
                                        </p:tgtEl>
                                        <p:attrNameLst>
                                          <p:attrName>style.visibility</p:attrName>
                                        </p:attrNameLst>
                                      </p:cBhvr>
                                      <p:to>
                                        <p:strVal val="visible"/>
                                      </p:to>
                                    </p:set>
                                    <p:animEffect transition="in" filter="wipe(up)">
                                      <p:cBhvr>
                                        <p:cTn id="16" dur="500"/>
                                        <p:tgtEl>
                                          <p:spTgt spid="197635">
                                            <p:txEl>
                                              <p:pRg st="5" end="5"/>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197635">
                                            <p:txEl>
                                              <p:pRg st="6" end="6"/>
                                            </p:txEl>
                                          </p:spTgt>
                                        </p:tgtEl>
                                        <p:attrNameLst>
                                          <p:attrName>style.visibility</p:attrName>
                                        </p:attrNameLst>
                                      </p:cBhvr>
                                      <p:to>
                                        <p:strVal val="visible"/>
                                      </p:to>
                                    </p:set>
                                    <p:animEffect transition="in" filter="wipe(down)">
                                      <p:cBhvr>
                                        <p:cTn id="21" dur="500"/>
                                        <p:tgtEl>
                                          <p:spTgt spid="197635">
                                            <p:txEl>
                                              <p:pRg st="6" end="6"/>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35" grpId="0" build="p" bldLvl="2"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228600" y="76200"/>
            <a:ext cx="8153400" cy="838200"/>
          </a:xfrm>
          <a:noFill/>
          <a:ln/>
          <a:extLst>
            <a:ext uri="{AF507438-7753-43e0-B8FC-AC1667EBCBE1}">
              <a14:hiddenEffects xmlns:a14="http://schemas.microsoft.com/office/drawing/2010/main" xmlns="">
                <a:effectLst>
                  <a:outerShdw dist="107763" dir="2700000" algn="ctr" rotWithShape="0">
                    <a:srgbClr val="969696">
                      <a:alpha val="50000"/>
                    </a:srgbClr>
                  </a:outerShdw>
                </a:effectLst>
              </a14:hiddenEffects>
            </a:ext>
          </a:extLst>
        </p:spPr>
        <p:txBody>
          <a:bodyPr/>
          <a:lstStyle/>
          <a:p>
            <a:r>
              <a:rPr lang="en-US" b="1" dirty="0"/>
              <a:t>“Good” Point Estimators</a:t>
            </a:r>
          </a:p>
        </p:txBody>
      </p:sp>
      <p:sp>
        <p:nvSpPr>
          <p:cNvPr id="198659" name="Rectangle 3"/>
          <p:cNvSpPr>
            <a:spLocks noGrp="1" noChangeArrowheads="1"/>
          </p:cNvSpPr>
          <p:nvPr>
            <p:ph type="body" idx="1"/>
          </p:nvPr>
        </p:nvSpPr>
        <p:spPr>
          <a:xfrm>
            <a:off x="457200" y="990600"/>
            <a:ext cx="8305800" cy="5029200"/>
          </a:xfrm>
        </p:spPr>
        <p:txBody>
          <a:bodyPr/>
          <a:lstStyle/>
          <a:p>
            <a:r>
              <a:rPr lang="en-US" sz="3200" dirty="0" smtClean="0"/>
              <a:t>We also prefer that the </a:t>
            </a:r>
            <a:r>
              <a:rPr lang="en-US" sz="3200" dirty="0"/>
              <a:t>sampling distribution </a:t>
            </a:r>
            <a:r>
              <a:rPr lang="en-US" sz="3200" dirty="0" smtClean="0"/>
              <a:t>of the estimator has a </a:t>
            </a:r>
            <a:r>
              <a:rPr lang="en-US" sz="3200" dirty="0" smtClean="0">
                <a:solidFill>
                  <a:srgbClr val="333333"/>
                </a:solidFill>
              </a:rPr>
              <a:t>small </a:t>
            </a:r>
            <a:r>
              <a:rPr lang="en-US" sz="3200" dirty="0">
                <a:solidFill>
                  <a:srgbClr val="333333"/>
                </a:solidFill>
              </a:rPr>
              <a:t>spread</a:t>
            </a:r>
            <a:r>
              <a:rPr lang="en-US" sz="3200" dirty="0"/>
              <a:t> or </a:t>
            </a:r>
            <a:r>
              <a:rPr lang="en-US" sz="3200" dirty="0">
                <a:solidFill>
                  <a:srgbClr val="333333"/>
                </a:solidFill>
              </a:rPr>
              <a:t>variability</a:t>
            </a:r>
            <a:r>
              <a:rPr lang="en-US" sz="3200" b="1" dirty="0">
                <a:solidFill>
                  <a:srgbClr val="333333"/>
                </a:solidFill>
                <a:effectLst>
                  <a:outerShdw blurRad="38100" dist="38100" dir="2700000" algn="tl">
                    <a:srgbClr val="C0C0C0"/>
                  </a:outerShdw>
                </a:effectLst>
              </a:rPr>
              <a:t>,</a:t>
            </a:r>
            <a:r>
              <a:rPr lang="en-US" sz="3200" dirty="0"/>
              <a:t> i.e. </a:t>
            </a:r>
            <a:r>
              <a:rPr lang="en-US" sz="3200" dirty="0" smtClean="0"/>
              <a:t>small </a:t>
            </a:r>
            <a:r>
              <a:rPr lang="en-US" sz="3200" i="1" dirty="0"/>
              <a:t>standard </a:t>
            </a:r>
            <a:r>
              <a:rPr lang="en-US" sz="3200" i="1" dirty="0" smtClean="0"/>
              <a:t>error</a:t>
            </a:r>
          </a:p>
          <a:p>
            <a:endParaRPr lang="en-US" sz="3200" b="1" dirty="0">
              <a:solidFill>
                <a:srgbClr val="333333"/>
              </a:solidFill>
              <a:effectLst>
                <a:outerShdw blurRad="38100" dist="38100" dir="2700000" algn="tl">
                  <a:srgbClr val="C0C0C0"/>
                </a:outerShdw>
              </a:effectLst>
            </a:endParaRPr>
          </a:p>
          <a:p>
            <a:endParaRPr lang="en-US" sz="3200" b="1" dirty="0" smtClean="0">
              <a:solidFill>
                <a:srgbClr val="333333"/>
              </a:solidFill>
              <a:effectLst>
                <a:outerShdw blurRad="38100" dist="38100" dir="2700000" algn="tl">
                  <a:srgbClr val="C0C0C0"/>
                </a:outerShdw>
              </a:effectLst>
            </a:endParaRPr>
          </a:p>
          <a:p>
            <a:endParaRPr lang="en-US" sz="3200" b="1" dirty="0">
              <a:solidFill>
                <a:srgbClr val="333333"/>
              </a:solidFill>
              <a:effectLst>
                <a:outerShdw blurRad="38100" dist="38100" dir="2700000" algn="tl">
                  <a:srgbClr val="C0C0C0"/>
                </a:outerShdw>
              </a:effectLst>
            </a:endParaRPr>
          </a:p>
          <a:p>
            <a:endParaRPr lang="en-US" sz="3200" b="1" dirty="0" smtClean="0">
              <a:solidFill>
                <a:srgbClr val="333333"/>
              </a:solidFill>
              <a:effectLst>
                <a:outerShdw blurRad="38100" dist="38100" dir="2700000" algn="tl">
                  <a:srgbClr val="C0C0C0"/>
                </a:outerShdw>
              </a:effectLst>
            </a:endParaRPr>
          </a:p>
          <a:p>
            <a:r>
              <a:rPr lang="en-US" sz="3200" dirty="0" smtClean="0">
                <a:solidFill>
                  <a:srgbClr val="333333"/>
                </a:solidFill>
                <a:effectLst>
                  <a:outerShdw blurRad="38100" dist="38100" dir="2700000" algn="tl">
                    <a:srgbClr val="C0C0C0"/>
                  </a:outerShdw>
                </a:effectLst>
              </a:rPr>
              <a:t>This gives us high </a:t>
            </a:r>
            <a:r>
              <a:rPr lang="en-US" sz="3200" i="1" dirty="0" smtClean="0">
                <a:solidFill>
                  <a:srgbClr val="333333"/>
                </a:solidFill>
                <a:effectLst>
                  <a:outerShdw blurRad="38100" dist="38100" dir="2700000" algn="tl">
                    <a:srgbClr val="C0C0C0"/>
                  </a:outerShdw>
                </a:effectLst>
              </a:rPr>
              <a:t>precision</a:t>
            </a:r>
            <a:r>
              <a:rPr lang="en-US" sz="3200" dirty="0" smtClean="0">
                <a:solidFill>
                  <a:srgbClr val="333333"/>
                </a:solidFill>
                <a:effectLst>
                  <a:outerShdw blurRad="38100" dist="38100" dir="2700000" algn="tl">
                    <a:srgbClr val="C0C0C0"/>
                  </a:outerShdw>
                </a:effectLst>
              </a:rPr>
              <a:t> in estimation</a:t>
            </a:r>
            <a:endParaRPr lang="en-US" sz="3200" dirty="0">
              <a:solidFill>
                <a:srgbClr val="333333"/>
              </a:solidFill>
              <a:effectLst>
                <a:outerShdw blurRad="38100" dist="38100" dir="2700000" algn="tl">
                  <a:srgbClr val="C0C0C0"/>
                </a:outerShdw>
              </a:effectLst>
            </a:endParaRPr>
          </a:p>
        </p:txBody>
      </p:sp>
      <p:grpSp>
        <p:nvGrpSpPr>
          <p:cNvPr id="198669" name="Group 13"/>
          <p:cNvGrpSpPr>
            <a:grpSpLocks/>
          </p:cNvGrpSpPr>
          <p:nvPr/>
        </p:nvGrpSpPr>
        <p:grpSpPr bwMode="auto">
          <a:xfrm>
            <a:off x="2781300" y="2971800"/>
            <a:ext cx="3048000" cy="2133600"/>
            <a:chOff x="3120" y="2160"/>
            <a:chExt cx="2016" cy="1488"/>
          </a:xfrm>
        </p:grpSpPr>
        <p:sp>
          <p:nvSpPr>
            <p:cNvPr id="198668" name="Rectangle 12"/>
            <p:cNvSpPr>
              <a:spLocks noChangeArrowheads="1"/>
            </p:cNvSpPr>
            <p:nvPr/>
          </p:nvSpPr>
          <p:spPr bwMode="auto">
            <a:xfrm>
              <a:off x="3120" y="2160"/>
              <a:ext cx="2016" cy="1488"/>
            </a:xfrm>
            <a:prstGeom prst="rect">
              <a:avLst/>
            </a:prstGeom>
            <a:solidFill>
              <a:srgbClr val="F4ECC6"/>
            </a:solidFill>
            <a:ln w="28575">
              <a:solidFill>
                <a:schemeClr val="accent2"/>
              </a:solidFill>
              <a:miter lim="800000"/>
              <a:headEnd/>
              <a:tailEnd/>
            </a:ln>
            <a:effectLst>
              <a:outerShdw dist="107763" dir="2700000" algn="ctr" rotWithShape="0">
                <a:schemeClr val="bg2"/>
              </a:outerShdw>
            </a:effectLst>
          </p:spPr>
          <p:txBody>
            <a:bodyPr wrap="none" anchor="ctr"/>
            <a:lstStyle/>
            <a:p>
              <a:endParaRPr lang="en-US"/>
            </a:p>
          </p:txBody>
        </p:sp>
        <p:pic>
          <p:nvPicPr>
            <p:cNvPr id="198665" name="Picture 9" descr="curve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8" y="2208"/>
              <a:ext cx="1904" cy="1363"/>
            </a:xfrm>
            <a:prstGeom prst="rect">
              <a:avLst/>
            </a:prstGeom>
            <a:solidFill>
              <a:srgbClr val="F4ECC6"/>
            </a:solidFill>
            <a:ln>
              <a:noFill/>
            </a:ln>
            <a:extLst>
              <a:ext uri="{91240B29-F687-4f45-9708-019B960494DF}">
                <a14:hiddenLine xmlns:a14="http://schemas.microsoft.com/office/drawing/2010/main" xmlns="" w="9525">
                  <a:solidFill>
                    <a:schemeClr val="accent2"/>
                  </a:solidFill>
                  <a:miter lim="800000"/>
                  <a:headEnd/>
                  <a:tailEnd/>
                </a14:hiddenLine>
              </a:ext>
            </a:extLst>
          </p:spPr>
        </p:pic>
      </p:grpSp>
    </p:spTree>
    <p:extLst>
      <p:ext uri="{BB962C8B-B14F-4D97-AF65-F5344CB8AC3E}">
        <p14:creationId xmlns:p14="http://schemas.microsoft.com/office/powerpoint/2010/main" val="24943364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98659">
                                            <p:txEl>
                                              <p:pRg st="0" end="0"/>
                                            </p:txEl>
                                          </p:spTgt>
                                        </p:tgtEl>
                                        <p:attrNameLst>
                                          <p:attrName>style.visibility</p:attrName>
                                        </p:attrNameLst>
                                      </p:cBhvr>
                                      <p:to>
                                        <p:strVal val="visible"/>
                                      </p:to>
                                    </p:set>
                                    <p:animEffect transition="in" filter="wipe(up)">
                                      <p:cBhvr>
                                        <p:cTn id="7" dur="500"/>
                                        <p:tgtEl>
                                          <p:spTgt spid="1986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98659">
                                            <p:txEl>
                                              <p:pRg st="5" end="5"/>
                                            </p:txEl>
                                          </p:spTgt>
                                        </p:tgtEl>
                                        <p:attrNameLst>
                                          <p:attrName>style.visibility</p:attrName>
                                        </p:attrNameLst>
                                      </p:cBhvr>
                                      <p:to>
                                        <p:strVal val="visible"/>
                                      </p:to>
                                    </p:set>
                                    <p:animEffect transition="in" filter="wipe(up)">
                                      <p:cBhvr>
                                        <p:cTn id="12" dur="500"/>
                                        <p:tgtEl>
                                          <p:spTgt spid="198659">
                                            <p:txEl>
                                              <p:pRg st="5" end="5"/>
                                            </p:txEl>
                                          </p:spTgt>
                                        </p:tgtEl>
                                      </p:cBhvr>
                                    </p:animEffect>
                                  </p:childTnLst>
                                </p:cTn>
                              </p:par>
                            </p:childTnLst>
                          </p:cTn>
                        </p:par>
                        <p:par>
                          <p:cTn id="13" fill="hold" nodeType="afterGroup">
                            <p:stCondLst>
                              <p:cond delay="500"/>
                            </p:stCondLst>
                            <p:childTnLst>
                              <p:par>
                                <p:cTn id="14" presetID="9" presetClass="entr" presetSubtype="0" fill="hold" nodeType="afterEffect">
                                  <p:stCondLst>
                                    <p:cond delay="1000"/>
                                  </p:stCondLst>
                                  <p:childTnLst>
                                    <p:set>
                                      <p:cBhvr>
                                        <p:cTn id="15" dur="1" fill="hold">
                                          <p:stCondLst>
                                            <p:cond delay="0"/>
                                          </p:stCondLst>
                                        </p:cTn>
                                        <p:tgtEl>
                                          <p:spTgt spid="198669"/>
                                        </p:tgtEl>
                                        <p:attrNameLst>
                                          <p:attrName>style.visibility</p:attrName>
                                        </p:attrNameLst>
                                      </p:cBhvr>
                                      <p:to>
                                        <p:strVal val="visible"/>
                                      </p:to>
                                    </p:set>
                                    <p:animEffect transition="in" filter="dissolve">
                                      <p:cBhvr>
                                        <p:cTn id="16" dur="500"/>
                                        <p:tgtEl>
                                          <p:spTgt spid="1986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659"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200" y="-152400"/>
            <a:ext cx="7924800" cy="1153339"/>
          </a:xfrm>
        </p:spPr>
        <p:txBody>
          <a:bodyPr/>
          <a:lstStyle/>
          <a:p>
            <a:r>
              <a:rPr lang="en-US" sz="3600" b="1" dirty="0"/>
              <a:t>Estimating Means </a:t>
            </a:r>
            <a:r>
              <a:rPr lang="en-US" sz="3600" b="1" dirty="0" smtClean="0"/>
              <a:t>and </a:t>
            </a:r>
            <a:r>
              <a:rPr lang="en-US" sz="3600" b="1" dirty="0"/>
              <a:t>Proportions</a:t>
            </a:r>
          </a:p>
        </p:txBody>
      </p:sp>
      <p:sp>
        <p:nvSpPr>
          <p:cNvPr id="11307" name="Text Box 43"/>
          <p:cNvSpPr txBox="1">
            <a:spLocks noChangeArrowheads="1"/>
          </p:cNvSpPr>
          <p:nvPr/>
        </p:nvSpPr>
        <p:spPr bwMode="auto">
          <a:xfrm>
            <a:off x="838200" y="1828800"/>
            <a:ext cx="7543800" cy="5437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90000"/>
              </a:lnSpc>
              <a:spcBef>
                <a:spcPct val="20000"/>
              </a:spcBef>
              <a:buFontTx/>
              <a:buChar char="•"/>
            </a:pPr>
            <a:r>
              <a:rPr lang="en-US" sz="3200" b="0" dirty="0" smtClean="0"/>
              <a:t> For </a:t>
            </a:r>
            <a:r>
              <a:rPr lang="en-US" sz="3200" b="0" dirty="0"/>
              <a:t>a </a:t>
            </a:r>
            <a:r>
              <a:rPr lang="en-US" sz="3200" b="0" dirty="0" smtClean="0"/>
              <a:t>continuous population, </a:t>
            </a:r>
            <a:endParaRPr lang="en-US" sz="3200" dirty="0"/>
          </a:p>
        </p:txBody>
      </p:sp>
      <p:sp>
        <p:nvSpPr>
          <p:cNvPr id="11313" name="Text Box 49"/>
          <p:cNvSpPr txBox="1">
            <a:spLocks noChangeArrowheads="1"/>
          </p:cNvSpPr>
          <p:nvPr/>
        </p:nvSpPr>
        <p:spPr bwMode="auto">
          <a:xfrm>
            <a:off x="838200" y="3655469"/>
            <a:ext cx="7543800" cy="5355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90000"/>
              </a:lnSpc>
              <a:spcBef>
                <a:spcPct val="20000"/>
              </a:spcBef>
              <a:buFontTx/>
              <a:buChar char="•"/>
            </a:pPr>
            <a:r>
              <a:rPr lang="en-US" sz="3200" b="0" dirty="0" smtClean="0"/>
              <a:t> For </a:t>
            </a:r>
            <a:r>
              <a:rPr lang="en-US" sz="3200" b="0" dirty="0"/>
              <a:t>a </a:t>
            </a:r>
            <a:r>
              <a:rPr lang="en-US" sz="3200" b="0" dirty="0" smtClean="0"/>
              <a:t>(discrete) binomial population, </a:t>
            </a:r>
            <a:endParaRPr lang="en-US" sz="3200" dirty="0"/>
          </a:p>
        </p:txBody>
      </p:sp>
      <p:graphicFrame>
        <p:nvGraphicFramePr>
          <p:cNvPr id="11314" name="Object 50"/>
          <p:cNvGraphicFramePr>
            <a:graphicFrameLocks noChangeAspect="1"/>
          </p:cNvGraphicFramePr>
          <p:nvPr>
            <p:extLst>
              <p:ext uri="{D42A27DB-BD31-4B8C-83A1-F6EECF244321}">
                <p14:modId xmlns:p14="http://schemas.microsoft.com/office/powerpoint/2010/main" val="999954294"/>
              </p:ext>
            </p:extLst>
          </p:nvPr>
        </p:nvGraphicFramePr>
        <p:xfrm>
          <a:off x="1041400" y="4379913"/>
          <a:ext cx="7750175" cy="496887"/>
        </p:xfrm>
        <a:graphic>
          <a:graphicData uri="http://schemas.openxmlformats.org/presentationml/2006/ole">
            <mc:AlternateContent xmlns:mc="http://schemas.openxmlformats.org/markup-compatibility/2006">
              <mc:Choice xmlns:v="urn:schemas-microsoft-com:vml" Requires="v">
                <p:oleObj spid="_x0000_s6557" name="Equation" r:id="rId4" imgW="3174840" imgH="203040" progId="Equation.3">
                  <p:embed/>
                </p:oleObj>
              </mc:Choice>
              <mc:Fallback>
                <p:oleObj name="Equation" r:id="rId4" imgW="3174840" imgH="203040" progId="Equation.3">
                  <p:embed/>
                  <p:pic>
                    <p:nvPicPr>
                      <p:cNvPr id="0" name=""/>
                      <p:cNvPicPr>
                        <a:picLocks noChangeAspect="1" noChangeArrowheads="1"/>
                      </p:cNvPicPr>
                      <p:nvPr/>
                    </p:nvPicPr>
                    <p:blipFill>
                      <a:blip r:embed="rId5"/>
                      <a:srcRect/>
                      <a:stretch>
                        <a:fillRect/>
                      </a:stretch>
                    </p:blipFill>
                    <p:spPr bwMode="auto">
                      <a:xfrm>
                        <a:off x="1041400" y="4379913"/>
                        <a:ext cx="7750175" cy="496887"/>
                      </a:xfrm>
                      <a:prstGeom prst="rect">
                        <a:avLst/>
                      </a:prstGeom>
                      <a:solidFill>
                        <a:schemeClr val="tx2">
                          <a:lumMod val="40000"/>
                          <a:lumOff val="60000"/>
                        </a:schemeClr>
                      </a:solidFill>
                      <a:ln w="28575">
                        <a:solidFill>
                          <a:srgbClr val="F4ECC6"/>
                        </a:solidFill>
                        <a:miter lim="800000"/>
                        <a:headEnd/>
                        <a:tailEnd/>
                      </a:ln>
                      <a:effectLst>
                        <a:outerShdw dist="107763" dir="2700000" algn="ctr" rotWithShape="0">
                          <a:srgbClr val="808080"/>
                        </a:outerShdw>
                      </a:effectLst>
                    </p:spPr>
                  </p:pic>
                </p:oleObj>
              </mc:Fallback>
            </mc:AlternateContent>
          </a:graphicData>
        </a:graphic>
      </p:graphicFrame>
      <p:graphicFrame>
        <p:nvGraphicFramePr>
          <p:cNvPr id="11309" name="Object 45"/>
          <p:cNvGraphicFramePr>
            <a:graphicFrameLocks noChangeAspect="1"/>
          </p:cNvGraphicFramePr>
          <p:nvPr>
            <p:extLst>
              <p:ext uri="{D42A27DB-BD31-4B8C-83A1-F6EECF244321}">
                <p14:modId xmlns:p14="http://schemas.microsoft.com/office/powerpoint/2010/main" val="1231340942"/>
              </p:ext>
            </p:extLst>
          </p:nvPr>
        </p:nvGraphicFramePr>
        <p:xfrm>
          <a:off x="1032933" y="2667000"/>
          <a:ext cx="6742113" cy="550863"/>
        </p:xfrm>
        <a:graphic>
          <a:graphicData uri="http://schemas.openxmlformats.org/presentationml/2006/ole">
            <mc:AlternateContent xmlns:mc="http://schemas.openxmlformats.org/markup-compatibility/2006">
              <mc:Choice xmlns:v="urn:schemas-microsoft-com:vml" Requires="v">
                <p:oleObj spid="_x0000_s6558" name="Equation" r:id="rId6" imgW="2489040" imgH="203040" progId="Equation.3">
                  <p:embed/>
                </p:oleObj>
              </mc:Choice>
              <mc:Fallback>
                <p:oleObj name="Equation" r:id="rId6" imgW="2489040" imgH="203040" progId="Equation.3">
                  <p:embed/>
                  <p:pic>
                    <p:nvPicPr>
                      <p:cNvPr id="0" name=""/>
                      <p:cNvPicPr>
                        <a:picLocks noChangeAspect="1" noChangeArrowheads="1"/>
                      </p:cNvPicPr>
                      <p:nvPr/>
                    </p:nvPicPr>
                    <p:blipFill>
                      <a:blip r:embed="rId7"/>
                      <a:srcRect/>
                      <a:stretch>
                        <a:fillRect/>
                      </a:stretch>
                    </p:blipFill>
                    <p:spPr bwMode="auto">
                      <a:xfrm>
                        <a:off x="1032933" y="2667000"/>
                        <a:ext cx="6742113" cy="550863"/>
                      </a:xfrm>
                      <a:prstGeom prst="rect">
                        <a:avLst/>
                      </a:prstGeom>
                      <a:solidFill>
                        <a:schemeClr val="tx2">
                          <a:lumMod val="40000"/>
                          <a:lumOff val="60000"/>
                        </a:schemeClr>
                      </a:solidFill>
                      <a:ln w="28575">
                        <a:solidFill>
                          <a:srgbClr val="F4ECC6"/>
                        </a:solidFill>
                        <a:miter lim="800000"/>
                        <a:headEnd/>
                        <a:tailEnd/>
                      </a:ln>
                      <a:effectLst>
                        <a:outerShdw dist="107763" dir="2700000" algn="ctr" rotWithShape="0">
                          <a:srgbClr val="808080"/>
                        </a:outerShdw>
                      </a:effectLst>
                    </p:spPr>
                  </p:pic>
                </p:oleObj>
              </mc:Fallback>
            </mc:AlternateContent>
          </a:graphicData>
        </a:graphic>
      </p:graphicFrame>
      <p:sp>
        <p:nvSpPr>
          <p:cNvPr id="5" name="TextBox 4"/>
          <p:cNvSpPr txBox="1"/>
          <p:nvPr/>
        </p:nvSpPr>
        <p:spPr>
          <a:xfrm>
            <a:off x="838201" y="5096757"/>
            <a:ext cx="7543800" cy="830997"/>
          </a:xfrm>
          <a:prstGeom prst="rect">
            <a:avLst/>
          </a:prstGeom>
          <a:noFill/>
        </p:spPr>
        <p:txBody>
          <a:bodyPr wrap="square" rtlCol="0">
            <a:spAutoFit/>
          </a:bodyPr>
          <a:lstStyle/>
          <a:p>
            <a:r>
              <a:rPr lang="en-US" sz="2400" dirty="0" smtClean="0"/>
              <a:t>(Recall that for a binomial experiment, x is the number of successes.)</a:t>
            </a:r>
            <a:endParaRPr lang="en-US" sz="2400" dirty="0"/>
          </a:p>
        </p:txBody>
      </p:sp>
    </p:spTree>
    <p:extLst>
      <p:ext uri="{BB962C8B-B14F-4D97-AF65-F5344CB8AC3E}">
        <p14:creationId xmlns:p14="http://schemas.microsoft.com/office/powerpoint/2010/main" val="12032881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30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30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3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11314"/>
                                        </p:tgtEl>
                                        <p:attrNameLst>
                                          <p:attrName>style.visibility</p:attrName>
                                        </p:attrNameLst>
                                      </p:cBhvr>
                                      <p:to>
                                        <p:strVal val="visible"/>
                                      </p:to>
                                    </p:set>
                                    <p:animEffect transition="in" filter="dissolve">
                                      <p:cBhvr>
                                        <p:cTn id="19" dur="500"/>
                                        <p:tgtEl>
                                          <p:spTgt spid="11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07" grpId="0"/>
      <p:bldP spid="11313" grpId="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28600"/>
            <a:ext cx="6705600" cy="838200"/>
          </a:xfrm>
        </p:spPr>
        <p:txBody>
          <a:bodyPr/>
          <a:lstStyle/>
          <a:p>
            <a:r>
              <a:rPr lang="en-US" sz="4800" b="1" dirty="0"/>
              <a:t>Example</a:t>
            </a:r>
          </a:p>
        </p:txBody>
      </p:sp>
      <p:sp>
        <p:nvSpPr>
          <p:cNvPr id="12359" name="Rectangle 71"/>
          <p:cNvSpPr>
            <a:spLocks noChangeArrowheads="1"/>
          </p:cNvSpPr>
          <p:nvPr/>
        </p:nvSpPr>
        <p:spPr bwMode="auto">
          <a:xfrm>
            <a:off x="457200" y="1322299"/>
            <a:ext cx="6781800" cy="3821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0" dirty="0"/>
              <a:t>A homeowner randomly samples </a:t>
            </a:r>
            <a:r>
              <a:rPr lang="en-US" sz="3200" dirty="0"/>
              <a:t>64</a:t>
            </a:r>
            <a:r>
              <a:rPr lang="en-US" sz="3200" b="0" dirty="0"/>
              <a:t> homes similar to her own and finds that the average selling price is </a:t>
            </a:r>
            <a:r>
              <a:rPr lang="en-US" sz="3200" dirty="0"/>
              <a:t>$252,000</a:t>
            </a:r>
            <a:r>
              <a:rPr lang="en-US" sz="3200" b="0" dirty="0"/>
              <a:t> with a standard deviation of </a:t>
            </a:r>
            <a:r>
              <a:rPr lang="en-US" sz="3200" dirty="0"/>
              <a:t>$15,000</a:t>
            </a:r>
            <a:r>
              <a:rPr lang="en-US" sz="3200" b="0" dirty="0"/>
              <a:t>. </a:t>
            </a:r>
          </a:p>
          <a:p>
            <a:pPr marL="342900" indent="-342900">
              <a:spcBef>
                <a:spcPct val="20000"/>
              </a:spcBef>
              <a:buFontTx/>
              <a:buChar char="•"/>
            </a:pPr>
            <a:r>
              <a:rPr lang="en-US" sz="3200" b="0" dirty="0"/>
              <a:t>Estimate the average selling price for all similar homes in the city.</a:t>
            </a:r>
          </a:p>
        </p:txBody>
      </p:sp>
      <p:grpSp>
        <p:nvGrpSpPr>
          <p:cNvPr id="12367" name="Group 79"/>
          <p:cNvGrpSpPr>
            <a:grpSpLocks/>
          </p:cNvGrpSpPr>
          <p:nvPr/>
        </p:nvGrpSpPr>
        <p:grpSpPr bwMode="auto">
          <a:xfrm>
            <a:off x="7162800" y="2672555"/>
            <a:ext cx="1752600" cy="1371600"/>
            <a:chOff x="4416" y="96"/>
            <a:chExt cx="1248" cy="1008"/>
          </a:xfrm>
        </p:grpSpPr>
        <p:sp>
          <p:nvSpPr>
            <p:cNvPr id="12368" name="Rectangle 80"/>
            <p:cNvSpPr>
              <a:spLocks noChangeArrowheads="1"/>
            </p:cNvSpPr>
            <p:nvPr/>
          </p:nvSpPr>
          <p:spPr bwMode="auto">
            <a:xfrm>
              <a:off x="4416" y="96"/>
              <a:ext cx="1248" cy="1008"/>
            </a:xfrm>
            <a:prstGeom prst="rect">
              <a:avLst/>
            </a:prstGeom>
            <a:solidFill>
              <a:srgbClr val="F4ECC6"/>
            </a:solidFill>
            <a:ln>
              <a:noFill/>
            </a:ln>
            <a:effectLst>
              <a:outerShdw dist="107763" dir="2700000" algn="ctr" rotWithShape="0">
                <a:schemeClr val="bg2"/>
              </a:outerShdw>
            </a:effectLst>
            <a:extLst>
              <a:ext uri="{91240B29-F687-4f45-9708-019B960494DF}">
                <a14:hiddenLine xmlns:a14="http://schemas.microsoft.com/office/drawing/2010/main" xmlns="" w="28575">
                  <a:solidFill>
                    <a:srgbClr val="CC0066"/>
                  </a:solidFill>
                  <a:miter lim="800000"/>
                  <a:headEnd/>
                  <a:tailEnd/>
                </a14:hiddenLine>
              </a:ext>
            </a:extLst>
          </p:spPr>
          <p:txBody>
            <a:bodyPr wrap="none" anchor="ctr"/>
            <a:lstStyle/>
            <a:p>
              <a:endParaRPr lang="en-US"/>
            </a:p>
          </p:txBody>
        </p:sp>
        <p:pic>
          <p:nvPicPr>
            <p:cNvPr id="12369" name="Picture 81" descr="hous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82" y="177"/>
              <a:ext cx="1104" cy="837"/>
            </a:xfrm>
            <a:prstGeom prst="rect">
              <a:avLst/>
            </a:prstGeom>
            <a:solidFill>
              <a:srgbClr val="F4ECC6"/>
            </a:solidFill>
            <a:ln w="28575">
              <a:solidFill>
                <a:srgbClr val="339966"/>
              </a:solidFill>
              <a:miter lim="800000"/>
              <a:headEnd/>
              <a:tailEnd/>
            </a:ln>
          </p:spPr>
        </p:pic>
      </p:grpSp>
      <p:graphicFrame>
        <p:nvGraphicFramePr>
          <p:cNvPr id="12366" name="Object 78"/>
          <p:cNvGraphicFramePr>
            <a:graphicFrameLocks noChangeAspect="1"/>
          </p:cNvGraphicFramePr>
          <p:nvPr>
            <p:extLst>
              <p:ext uri="{D42A27DB-BD31-4B8C-83A1-F6EECF244321}">
                <p14:modId xmlns:p14="http://schemas.microsoft.com/office/powerpoint/2010/main" val="925037290"/>
              </p:ext>
            </p:extLst>
          </p:nvPr>
        </p:nvGraphicFramePr>
        <p:xfrm>
          <a:off x="1676400" y="5253630"/>
          <a:ext cx="5602287" cy="550863"/>
        </p:xfrm>
        <a:graphic>
          <a:graphicData uri="http://schemas.openxmlformats.org/presentationml/2006/ole">
            <mc:AlternateContent xmlns:mc="http://schemas.openxmlformats.org/markup-compatibility/2006">
              <mc:Choice xmlns:v="urn:schemas-microsoft-com:vml" Requires="v">
                <p:oleObj spid="_x0000_s7376" name="Equation" r:id="rId5" imgW="2070000" imgH="203040" progId="Equation.3">
                  <p:embed/>
                </p:oleObj>
              </mc:Choice>
              <mc:Fallback>
                <p:oleObj name="Equation" r:id="rId5" imgW="2070000" imgH="203040" progId="Equation.3">
                  <p:embed/>
                  <p:pic>
                    <p:nvPicPr>
                      <p:cNvPr id="0" name=""/>
                      <p:cNvPicPr>
                        <a:picLocks noChangeAspect="1" noChangeArrowheads="1"/>
                      </p:cNvPicPr>
                      <p:nvPr/>
                    </p:nvPicPr>
                    <p:blipFill>
                      <a:blip r:embed="rId6"/>
                      <a:srcRect/>
                      <a:stretch>
                        <a:fillRect/>
                      </a:stretch>
                    </p:blipFill>
                    <p:spPr bwMode="auto">
                      <a:xfrm>
                        <a:off x="1676400" y="5253630"/>
                        <a:ext cx="5602287" cy="550863"/>
                      </a:xfrm>
                      <a:prstGeom prst="rect">
                        <a:avLst/>
                      </a:prstGeom>
                      <a:solidFill>
                        <a:schemeClr val="tx2">
                          <a:lumMod val="40000"/>
                          <a:lumOff val="60000"/>
                        </a:schemeClr>
                      </a:solidFill>
                      <a:ln w="28575">
                        <a:solidFill>
                          <a:srgbClr val="F4ECC6"/>
                        </a:solidFill>
                        <a:miter lim="800000"/>
                        <a:headEnd/>
                        <a:tailEnd/>
                      </a:ln>
                      <a:effectLst>
                        <a:outerShdw dist="107763" dir="2700000" algn="ctr" rotWithShape="0">
                          <a:srgbClr val="808080"/>
                        </a:outerShdw>
                      </a:effectLst>
                    </p:spPr>
                  </p:pic>
                </p:oleObj>
              </mc:Fallback>
            </mc:AlternateContent>
          </a:graphicData>
        </a:graphic>
      </p:graphicFrame>
    </p:spTree>
    <p:extLst>
      <p:ext uri="{BB962C8B-B14F-4D97-AF65-F5344CB8AC3E}">
        <p14:creationId xmlns:p14="http://schemas.microsoft.com/office/powerpoint/2010/main" val="25941459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2366"/>
                                        </p:tgtEl>
                                        <p:attrNameLst>
                                          <p:attrName>style.visibility</p:attrName>
                                        </p:attrNameLst>
                                      </p:cBhvr>
                                      <p:to>
                                        <p:strVal val="visible"/>
                                      </p:to>
                                    </p:set>
                                    <p:animEffect transition="in" filter="dissolve">
                                      <p:cBhvr>
                                        <p:cTn id="7" dur="500"/>
                                        <p:tgtEl>
                                          <p:spTgt spid="123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1730" name="Rectangle 1026"/>
          <p:cNvSpPr>
            <a:spLocks noGrp="1" noChangeArrowheads="1"/>
          </p:cNvSpPr>
          <p:nvPr>
            <p:ph type="title"/>
          </p:nvPr>
        </p:nvSpPr>
        <p:spPr>
          <a:xfrm>
            <a:off x="457200" y="0"/>
            <a:ext cx="6324600" cy="990600"/>
          </a:xfrm>
        </p:spPr>
        <p:txBody>
          <a:bodyPr/>
          <a:lstStyle/>
          <a:p>
            <a:r>
              <a:rPr lang="en-US" sz="4800" b="1" dirty="0"/>
              <a:t>Example</a:t>
            </a:r>
          </a:p>
        </p:txBody>
      </p:sp>
      <p:sp>
        <p:nvSpPr>
          <p:cNvPr id="201733" name="Text Box 1029"/>
          <p:cNvSpPr txBox="1">
            <a:spLocks noChangeArrowheads="1"/>
          </p:cNvSpPr>
          <p:nvPr/>
        </p:nvSpPr>
        <p:spPr bwMode="auto">
          <a:xfrm>
            <a:off x="609600" y="1371600"/>
            <a:ext cx="6629400" cy="25545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en-US" sz="3200" b="0" dirty="0"/>
              <a:t>A quality control technician wants to estimate </a:t>
            </a:r>
            <a:r>
              <a:rPr lang="en-US" sz="3200" b="0" dirty="0" smtClean="0"/>
              <a:t>the </a:t>
            </a:r>
            <a:r>
              <a:rPr lang="en-US" sz="3200" b="0" dirty="0"/>
              <a:t>proportion of soda cans that are </a:t>
            </a:r>
            <a:r>
              <a:rPr lang="en-US" sz="3200" b="0" dirty="0" smtClean="0"/>
              <a:t>under-filled</a:t>
            </a:r>
            <a:r>
              <a:rPr lang="en-US" sz="3200" b="0" dirty="0"/>
              <a:t>. </a:t>
            </a:r>
            <a:r>
              <a:rPr lang="en-US" sz="3200" b="0" dirty="0" smtClean="0"/>
              <a:t>He </a:t>
            </a:r>
            <a:r>
              <a:rPr lang="en-US" sz="3200" b="0" dirty="0"/>
              <a:t>randomly samples </a:t>
            </a:r>
            <a:r>
              <a:rPr lang="en-US" sz="3200" dirty="0"/>
              <a:t>200</a:t>
            </a:r>
            <a:r>
              <a:rPr lang="en-US" sz="3200" b="0" dirty="0"/>
              <a:t> cans of soda and finds </a:t>
            </a:r>
            <a:r>
              <a:rPr lang="en-US" sz="3200" dirty="0"/>
              <a:t>10</a:t>
            </a:r>
            <a:r>
              <a:rPr lang="en-US" sz="3200" b="0" dirty="0"/>
              <a:t> </a:t>
            </a:r>
            <a:r>
              <a:rPr lang="en-US" sz="3200" b="0" dirty="0" smtClean="0"/>
              <a:t>under-filled </a:t>
            </a:r>
            <a:r>
              <a:rPr lang="en-US" sz="3200" b="0" dirty="0"/>
              <a:t>cans.</a:t>
            </a:r>
          </a:p>
        </p:txBody>
      </p:sp>
      <p:grpSp>
        <p:nvGrpSpPr>
          <p:cNvPr id="201745" name="Group 1041"/>
          <p:cNvGrpSpPr>
            <a:grpSpLocks/>
          </p:cNvGrpSpPr>
          <p:nvPr/>
        </p:nvGrpSpPr>
        <p:grpSpPr bwMode="auto">
          <a:xfrm>
            <a:off x="7538156" y="1637506"/>
            <a:ext cx="1064507" cy="2020094"/>
            <a:chOff x="5184" y="96"/>
            <a:chExt cx="480" cy="960"/>
          </a:xfrm>
        </p:grpSpPr>
        <p:sp>
          <p:nvSpPr>
            <p:cNvPr id="201735" name="Rectangle 1031"/>
            <p:cNvSpPr>
              <a:spLocks noChangeArrowheads="1"/>
            </p:cNvSpPr>
            <p:nvPr/>
          </p:nvSpPr>
          <p:spPr bwMode="auto">
            <a:xfrm>
              <a:off x="5184" y="96"/>
              <a:ext cx="480" cy="960"/>
            </a:xfrm>
            <a:prstGeom prst="rect">
              <a:avLst/>
            </a:prstGeom>
            <a:solidFill>
              <a:srgbClr val="F4ECC6"/>
            </a:solidFill>
            <a:ln>
              <a:noFill/>
            </a:ln>
            <a:effectLst/>
            <a:extLst>
              <a:ext uri="{91240B29-F687-4f45-9708-019B960494DF}">
                <a14:hiddenLine xmlns:a14="http://schemas.microsoft.com/office/drawing/2010/main" xmlns="" w="28575">
                  <a:solidFill>
                    <a:srgbClr val="CC0066"/>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pic>
          <p:nvPicPr>
            <p:cNvPr id="201736" name="Picture 1032" descr="so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2" y="130"/>
              <a:ext cx="421" cy="877"/>
            </a:xfrm>
            <a:prstGeom prst="rect">
              <a:avLst/>
            </a:prstGeom>
            <a:solidFill>
              <a:srgbClr val="F4ECC6"/>
            </a:solidFill>
            <a:ln w="28575">
              <a:solidFill>
                <a:schemeClr val="accent2"/>
              </a:solidFill>
              <a:miter lim="800000"/>
              <a:headEnd/>
              <a:tailEnd/>
            </a:ln>
          </p:spPr>
        </p:pic>
      </p:grpSp>
      <p:graphicFrame>
        <p:nvGraphicFramePr>
          <p:cNvPr id="201743" name="Object 1039"/>
          <p:cNvGraphicFramePr>
            <a:graphicFrameLocks noChangeAspect="1"/>
          </p:cNvGraphicFramePr>
          <p:nvPr>
            <p:extLst>
              <p:ext uri="{D42A27DB-BD31-4B8C-83A1-F6EECF244321}">
                <p14:modId xmlns:p14="http://schemas.microsoft.com/office/powerpoint/2010/main" val="456792428"/>
              </p:ext>
            </p:extLst>
          </p:nvPr>
        </p:nvGraphicFramePr>
        <p:xfrm>
          <a:off x="762000" y="4343400"/>
          <a:ext cx="7840663" cy="1217613"/>
        </p:xfrm>
        <a:graphic>
          <a:graphicData uri="http://schemas.openxmlformats.org/presentationml/2006/ole">
            <mc:AlternateContent xmlns:mc="http://schemas.openxmlformats.org/markup-compatibility/2006">
              <mc:Choice xmlns:v="urn:schemas-microsoft-com:vml" Requires="v">
                <p:oleObj spid="_x0000_s8400" name="Equation" r:id="rId5" imgW="2374560" imgH="368280" progId="Equation.3">
                  <p:embed/>
                </p:oleObj>
              </mc:Choice>
              <mc:Fallback>
                <p:oleObj name="Equation" r:id="rId5" imgW="2374560" imgH="368280" progId="Equation.3">
                  <p:embed/>
                  <p:pic>
                    <p:nvPicPr>
                      <p:cNvPr id="0" name=""/>
                      <p:cNvPicPr>
                        <a:picLocks noChangeAspect="1" noChangeArrowheads="1"/>
                      </p:cNvPicPr>
                      <p:nvPr/>
                    </p:nvPicPr>
                    <p:blipFill>
                      <a:blip r:embed="rId6"/>
                      <a:srcRect/>
                      <a:stretch>
                        <a:fillRect/>
                      </a:stretch>
                    </p:blipFill>
                    <p:spPr bwMode="auto">
                      <a:xfrm>
                        <a:off x="762000" y="4343400"/>
                        <a:ext cx="7840663" cy="1217613"/>
                      </a:xfrm>
                      <a:prstGeom prst="rect">
                        <a:avLst/>
                      </a:prstGeom>
                      <a:solidFill>
                        <a:schemeClr val="tx2">
                          <a:lumMod val="40000"/>
                          <a:lumOff val="60000"/>
                        </a:schemeClr>
                      </a:solidFill>
                      <a:ln w="28575">
                        <a:solidFill>
                          <a:srgbClr val="F4ECC6"/>
                        </a:solidFill>
                        <a:miter lim="800000"/>
                        <a:headEnd/>
                        <a:tailEnd/>
                      </a:ln>
                      <a:effectLst>
                        <a:outerShdw dist="107763" dir="2700000" algn="ctr" rotWithShape="0">
                          <a:srgbClr val="808080"/>
                        </a:outerShdw>
                      </a:effectLst>
                    </p:spPr>
                  </p:pic>
                </p:oleObj>
              </mc:Fallback>
            </mc:AlternateContent>
          </a:graphicData>
        </a:graphic>
      </p:graphicFrame>
    </p:spTree>
    <p:extLst>
      <p:ext uri="{BB962C8B-B14F-4D97-AF65-F5344CB8AC3E}">
        <p14:creationId xmlns:p14="http://schemas.microsoft.com/office/powerpoint/2010/main" val="38344028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01743"/>
                                        </p:tgtEl>
                                        <p:attrNameLst>
                                          <p:attrName>style.visibility</p:attrName>
                                        </p:attrNameLst>
                                      </p:cBhvr>
                                      <p:to>
                                        <p:strVal val="visible"/>
                                      </p:to>
                                    </p:set>
                                    <p:animEffect transition="in" filter="dissolve">
                                      <p:cBhvr>
                                        <p:cTn id="7" dur="500"/>
                                        <p:tgtEl>
                                          <p:spTgt spid="2017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a:xfrm>
            <a:off x="381000" y="0"/>
            <a:ext cx="5791200" cy="1143000"/>
          </a:xfrm>
        </p:spPr>
        <p:txBody>
          <a:bodyPr/>
          <a:lstStyle/>
          <a:p>
            <a:r>
              <a:rPr lang="en-US" sz="4800" b="1" dirty="0"/>
              <a:t>Interval </a:t>
            </a:r>
            <a:r>
              <a:rPr lang="en-US" sz="4800" b="1" dirty="0" smtClean="0"/>
              <a:t>Estimators</a:t>
            </a:r>
            <a:endParaRPr lang="en-US" sz="4800" b="1" dirty="0"/>
          </a:p>
        </p:txBody>
      </p:sp>
      <p:sp>
        <p:nvSpPr>
          <p:cNvPr id="228355" name="Rectangle 3"/>
          <p:cNvSpPr>
            <a:spLocks noChangeArrowheads="1"/>
          </p:cNvSpPr>
          <p:nvPr/>
        </p:nvSpPr>
        <p:spPr bwMode="auto">
          <a:xfrm>
            <a:off x="76200" y="1447800"/>
            <a:ext cx="8991600" cy="1524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0" dirty="0"/>
              <a:t>Create an interval (</a:t>
            </a:r>
            <a:r>
              <a:rPr lang="en-US" sz="3200" b="0" i="1" dirty="0"/>
              <a:t>a</a:t>
            </a:r>
            <a:r>
              <a:rPr lang="en-US" sz="3200" b="0" dirty="0"/>
              <a:t>, </a:t>
            </a:r>
            <a:r>
              <a:rPr lang="en-US" sz="3200" b="0" i="1" dirty="0"/>
              <a:t>b</a:t>
            </a:r>
            <a:r>
              <a:rPr lang="en-US" sz="3200" b="0" dirty="0"/>
              <a:t>) so that you are </a:t>
            </a:r>
            <a:r>
              <a:rPr lang="en-US" sz="3200" b="0" u="sng" dirty="0"/>
              <a:t>fairly sure</a:t>
            </a:r>
            <a:r>
              <a:rPr lang="en-US" sz="3200" b="0" dirty="0"/>
              <a:t> that the parameter </a:t>
            </a:r>
            <a:r>
              <a:rPr lang="en-US" sz="3200" b="0" dirty="0" smtClean="0"/>
              <a:t>falls in (</a:t>
            </a:r>
            <a:r>
              <a:rPr lang="en-US" sz="3200" b="0" i="1" dirty="0" smtClean="0"/>
              <a:t>a, b</a:t>
            </a:r>
            <a:r>
              <a:rPr lang="en-US" sz="3200" b="0" dirty="0" smtClean="0"/>
              <a:t>).</a:t>
            </a:r>
          </a:p>
          <a:p>
            <a:pPr marL="800100" lvl="1" indent="-342900">
              <a:spcBef>
                <a:spcPct val="20000"/>
              </a:spcBef>
              <a:buFontTx/>
              <a:buChar char="•"/>
            </a:pPr>
            <a:r>
              <a:rPr lang="en-US" sz="3200" dirty="0" smtClean="0">
                <a:solidFill>
                  <a:srgbClr val="333333"/>
                </a:solidFill>
                <a:effectLst>
                  <a:outerShdw blurRad="38100" dist="38100" dir="2700000" algn="tl">
                    <a:srgbClr val="C0C0C0"/>
                  </a:outerShdw>
                </a:effectLst>
                <a:latin typeface="Arial"/>
                <a:cs typeface="Arial"/>
              </a:rPr>
              <a:t>a = lower limit</a:t>
            </a:r>
          </a:p>
          <a:p>
            <a:pPr marL="800100" lvl="1" indent="-342900">
              <a:spcBef>
                <a:spcPct val="20000"/>
              </a:spcBef>
              <a:buFontTx/>
              <a:buChar char="•"/>
            </a:pPr>
            <a:r>
              <a:rPr lang="en-US" sz="3200" dirty="0" smtClean="0">
                <a:solidFill>
                  <a:srgbClr val="333333"/>
                </a:solidFill>
                <a:effectLst>
                  <a:outerShdw blurRad="38100" dist="38100" dir="2700000" algn="tl">
                    <a:srgbClr val="C0C0C0"/>
                  </a:outerShdw>
                </a:effectLst>
                <a:latin typeface="Arial"/>
                <a:cs typeface="Arial"/>
              </a:rPr>
              <a:t>b = upper limit</a:t>
            </a:r>
            <a:endParaRPr lang="en-US" sz="3200" dirty="0">
              <a:solidFill>
                <a:srgbClr val="333333"/>
              </a:solidFill>
              <a:effectLst>
                <a:outerShdw blurRad="38100" dist="38100" dir="2700000" algn="tl">
                  <a:srgbClr val="C0C0C0"/>
                </a:outerShdw>
              </a:effectLst>
              <a:latin typeface="Arial"/>
              <a:cs typeface="Arial"/>
            </a:endParaRPr>
          </a:p>
        </p:txBody>
      </p:sp>
      <p:sp>
        <p:nvSpPr>
          <p:cNvPr id="228356" name="Text Box 4"/>
          <p:cNvSpPr txBox="1">
            <a:spLocks noChangeArrowheads="1"/>
          </p:cNvSpPr>
          <p:nvPr/>
        </p:nvSpPr>
        <p:spPr bwMode="auto">
          <a:xfrm>
            <a:off x="914400" y="5562600"/>
            <a:ext cx="4267200" cy="400110"/>
          </a:xfrm>
          <a:prstGeom prst="rect">
            <a:avLst/>
          </a:prstGeom>
          <a:solidFill>
            <a:schemeClr val="accent5">
              <a:lumMod val="50000"/>
              <a:lumOff val="50000"/>
            </a:schemeClr>
          </a:solidFill>
          <a:ln w="28575">
            <a:solidFill>
              <a:srgbClr val="F4ECC6"/>
            </a:solidFill>
            <a:miter lim="800000"/>
            <a:headEnd/>
            <a:tailEnd/>
          </a:ln>
          <a:effectLst>
            <a:outerShdw dist="107763" dir="2700000" algn="ctr" rotWithShape="0">
              <a:schemeClr val="bg2"/>
            </a:outerShdw>
          </a:effectLst>
        </p:spPr>
        <p:txBody>
          <a:bodyPr>
            <a:spAutoFit/>
          </a:bodyPr>
          <a:lstStyle/>
          <a:p>
            <a:pPr>
              <a:spcBef>
                <a:spcPct val="50000"/>
              </a:spcBef>
            </a:pPr>
            <a:r>
              <a:rPr lang="en-US" sz="2000" b="0" dirty="0">
                <a:solidFill>
                  <a:srgbClr val="F4ECC6"/>
                </a:solidFill>
              </a:rPr>
              <a:t>Usually, 1-</a:t>
            </a:r>
            <a:r>
              <a:rPr lang="en-US" sz="2000" b="0" dirty="0">
                <a:solidFill>
                  <a:srgbClr val="F4ECC6"/>
                </a:solidFill>
                <a:latin typeface="Symbol" pitchFamily="18" charset="2"/>
              </a:rPr>
              <a:t>a = .90, .95, .98, .99</a:t>
            </a:r>
            <a:endParaRPr lang="en-US" sz="2000" b="0" dirty="0">
              <a:solidFill>
                <a:srgbClr val="F4ECC6"/>
              </a:solidFill>
            </a:endParaRPr>
          </a:p>
        </p:txBody>
      </p:sp>
      <p:sp>
        <p:nvSpPr>
          <p:cNvPr id="228374" name="Rectangle 22"/>
          <p:cNvSpPr>
            <a:spLocks noChangeArrowheads="1"/>
          </p:cNvSpPr>
          <p:nvPr/>
        </p:nvSpPr>
        <p:spPr bwMode="auto">
          <a:xfrm>
            <a:off x="152400" y="3733800"/>
            <a:ext cx="8991600" cy="990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0" dirty="0" smtClean="0"/>
              <a:t>What do we me by “Fairly sure” ?</a:t>
            </a:r>
          </a:p>
          <a:p>
            <a:pPr marL="342900" indent="-342900">
              <a:spcBef>
                <a:spcPct val="20000"/>
              </a:spcBef>
              <a:buFontTx/>
              <a:buChar char="•"/>
            </a:pPr>
            <a:r>
              <a:rPr lang="en-US" sz="3200" dirty="0" smtClean="0"/>
              <a:t>We determine our confidence </a:t>
            </a:r>
            <a:r>
              <a:rPr lang="en-US" sz="3200" b="0" dirty="0" smtClean="0"/>
              <a:t>measured by the </a:t>
            </a:r>
            <a:r>
              <a:rPr lang="en-US" sz="3200" dirty="0" smtClean="0">
                <a:effectLst>
                  <a:outerShdw blurRad="38100" dist="38100" dir="2700000" algn="tl">
                    <a:srgbClr val="C0C0C0"/>
                  </a:outerShdw>
                </a:effectLst>
              </a:rPr>
              <a:t>confidence </a:t>
            </a:r>
            <a:r>
              <a:rPr lang="en-US" sz="3200" dirty="0">
                <a:effectLst>
                  <a:outerShdw blurRad="38100" dist="38100" dir="2700000" algn="tl">
                    <a:srgbClr val="C0C0C0"/>
                  </a:outerShdw>
                </a:effectLst>
              </a:rPr>
              <a:t>coefficient, 1</a:t>
            </a:r>
            <a:r>
              <a:rPr lang="en-US" sz="3200" dirty="0">
                <a:effectLst>
                  <a:outerShdw blurRad="38100" dist="38100" dir="2700000" algn="tl">
                    <a:srgbClr val="C0C0C0"/>
                  </a:outerShdw>
                </a:effectLst>
                <a:latin typeface="Symbol" pitchFamily="18" charset="2"/>
              </a:rPr>
              <a:t>-a.</a:t>
            </a:r>
          </a:p>
        </p:txBody>
      </p:sp>
    </p:spTree>
    <p:extLst>
      <p:ext uri="{BB962C8B-B14F-4D97-AF65-F5344CB8AC3E}">
        <p14:creationId xmlns:p14="http://schemas.microsoft.com/office/powerpoint/2010/main" val="36366666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8355"/>
                                        </p:tgtEl>
                                        <p:attrNameLst>
                                          <p:attrName>style.visibility</p:attrName>
                                        </p:attrNameLst>
                                      </p:cBhvr>
                                      <p:to>
                                        <p:strVal val="visible"/>
                                      </p:to>
                                    </p:set>
                                    <p:animEffect transition="in" filter="blinds(horizontal)">
                                      <p:cBhvr>
                                        <p:cTn id="7" dur="500"/>
                                        <p:tgtEl>
                                          <p:spTgt spid="22835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28374"/>
                                        </p:tgtEl>
                                        <p:attrNameLst>
                                          <p:attrName>style.visibility</p:attrName>
                                        </p:attrNameLst>
                                      </p:cBhvr>
                                      <p:to>
                                        <p:strVal val="visible"/>
                                      </p:to>
                                    </p:set>
                                    <p:animEffect transition="in" filter="blinds(horizontal)">
                                      <p:cBhvr>
                                        <p:cTn id="12" dur="500"/>
                                        <p:tgtEl>
                                          <p:spTgt spid="22837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28356"/>
                                        </p:tgtEl>
                                        <p:attrNameLst>
                                          <p:attrName>style.visibility</p:attrName>
                                        </p:attrNameLst>
                                      </p:cBhvr>
                                      <p:to>
                                        <p:strVal val="visible"/>
                                      </p:to>
                                    </p:set>
                                    <p:animEffect transition="in" filter="dissolve">
                                      <p:cBhvr>
                                        <p:cTn id="17" dur="500"/>
                                        <p:tgtEl>
                                          <p:spTgt spid="228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55" grpId="0"/>
      <p:bldP spid="228356" grpId="0" animBg="1" autoUpdateAnimBg="0"/>
      <p:bldP spid="22837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a:xfrm>
            <a:off x="304800" y="228600"/>
            <a:ext cx="8839200" cy="1143000"/>
          </a:xfrm>
        </p:spPr>
        <p:txBody>
          <a:bodyPr/>
          <a:lstStyle/>
          <a:p>
            <a:r>
              <a:rPr lang="en-US" sz="4400" b="1" dirty="0"/>
              <a:t>Confidence Intervals </a:t>
            </a:r>
            <a:r>
              <a:rPr lang="en-US" sz="4400" b="1" dirty="0" smtClean="0"/>
              <a:t/>
            </a:r>
            <a:br>
              <a:rPr lang="en-US" sz="4400" b="1" dirty="0" smtClean="0"/>
            </a:br>
            <a:r>
              <a:rPr lang="en-US" sz="4400" b="1" dirty="0" smtClean="0"/>
              <a:t>for </a:t>
            </a:r>
            <a:r>
              <a:rPr lang="en-US" sz="4400" b="1" dirty="0"/>
              <a:t>Means and Proportions</a:t>
            </a:r>
          </a:p>
        </p:txBody>
      </p:sp>
      <p:sp>
        <p:nvSpPr>
          <p:cNvPr id="231427" name="Text Box 3"/>
          <p:cNvSpPr txBox="1">
            <a:spLocks noChangeArrowheads="1"/>
          </p:cNvSpPr>
          <p:nvPr/>
        </p:nvSpPr>
        <p:spPr bwMode="auto">
          <a:xfrm>
            <a:off x="457200" y="1447800"/>
            <a:ext cx="7543800" cy="5437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nSpc>
                <a:spcPct val="90000"/>
              </a:lnSpc>
              <a:spcBef>
                <a:spcPct val="20000"/>
              </a:spcBef>
              <a:buFontTx/>
              <a:buChar char="•"/>
            </a:pPr>
            <a:r>
              <a:rPr lang="en-US" sz="3200" b="0" dirty="0"/>
              <a:t> For a </a:t>
            </a:r>
            <a:r>
              <a:rPr lang="en-US" sz="3200" b="0" dirty="0" smtClean="0"/>
              <a:t>continuous </a:t>
            </a:r>
            <a:r>
              <a:rPr lang="en-US" sz="3200" dirty="0" smtClean="0"/>
              <a:t>p</a:t>
            </a:r>
            <a:r>
              <a:rPr lang="en-US" sz="3200" b="0" dirty="0" smtClean="0"/>
              <a:t>opulation variable,</a:t>
            </a:r>
            <a:endParaRPr lang="en-US" sz="3200" dirty="0"/>
          </a:p>
        </p:txBody>
      </p:sp>
      <p:graphicFrame>
        <p:nvGraphicFramePr>
          <p:cNvPr id="231428" name="Object 4"/>
          <p:cNvGraphicFramePr>
            <a:graphicFrameLocks noChangeAspect="1"/>
          </p:cNvGraphicFramePr>
          <p:nvPr>
            <p:extLst>
              <p:ext uri="{D42A27DB-BD31-4B8C-83A1-F6EECF244321}">
                <p14:modId xmlns:p14="http://schemas.microsoft.com/office/powerpoint/2010/main" val="744475109"/>
              </p:ext>
            </p:extLst>
          </p:nvPr>
        </p:nvGraphicFramePr>
        <p:xfrm>
          <a:off x="889000" y="2057400"/>
          <a:ext cx="6961643" cy="1524000"/>
        </p:xfrm>
        <a:graphic>
          <a:graphicData uri="http://schemas.openxmlformats.org/presentationml/2006/ole">
            <mc:AlternateContent xmlns:mc="http://schemas.openxmlformats.org/markup-compatibility/2006">
              <mc:Choice xmlns:v="urn:schemas-microsoft-com:vml" Requires="v">
                <p:oleObj spid="_x0000_s19695" name="Equation" r:id="rId4" imgW="2806560" imgH="634680" progId="Equation.3">
                  <p:embed/>
                </p:oleObj>
              </mc:Choice>
              <mc:Fallback>
                <p:oleObj name="Equation" r:id="rId4" imgW="2806560" imgH="634680" progId="Equation.3">
                  <p:embed/>
                  <p:pic>
                    <p:nvPicPr>
                      <p:cNvPr id="0" name=""/>
                      <p:cNvPicPr>
                        <a:picLocks noChangeAspect="1" noChangeArrowheads="1"/>
                      </p:cNvPicPr>
                      <p:nvPr/>
                    </p:nvPicPr>
                    <p:blipFill>
                      <a:blip r:embed="rId5"/>
                      <a:srcRect/>
                      <a:stretch>
                        <a:fillRect/>
                      </a:stretch>
                    </p:blipFill>
                    <p:spPr bwMode="auto">
                      <a:xfrm>
                        <a:off x="889000" y="2057400"/>
                        <a:ext cx="6961643" cy="1524000"/>
                      </a:xfrm>
                      <a:prstGeom prst="rect">
                        <a:avLst/>
                      </a:prstGeom>
                      <a:solidFill>
                        <a:schemeClr val="accent5">
                          <a:lumMod val="25000"/>
                          <a:lumOff val="75000"/>
                        </a:schemeClr>
                      </a:solidFill>
                      <a:ln w="28575">
                        <a:solidFill>
                          <a:srgbClr val="F4ECC6"/>
                        </a:solidFill>
                        <a:miter lim="800000"/>
                        <a:headEnd/>
                        <a:tailEnd/>
                      </a:ln>
                      <a:effectLst>
                        <a:outerShdw dist="107763" dir="2700000" algn="ctr" rotWithShape="0">
                          <a:srgbClr val="808080"/>
                        </a:outerShdw>
                      </a:effectLst>
                    </p:spPr>
                  </p:pic>
                </p:oleObj>
              </mc:Fallback>
            </mc:AlternateContent>
          </a:graphicData>
        </a:graphic>
      </p:graphicFrame>
      <p:sp>
        <p:nvSpPr>
          <p:cNvPr id="231429" name="Text Box 5"/>
          <p:cNvSpPr txBox="1">
            <a:spLocks noChangeArrowheads="1"/>
          </p:cNvSpPr>
          <p:nvPr/>
        </p:nvSpPr>
        <p:spPr bwMode="auto">
          <a:xfrm>
            <a:off x="533400" y="3807869"/>
            <a:ext cx="8382000" cy="5355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nSpc>
                <a:spcPct val="90000"/>
              </a:lnSpc>
              <a:spcBef>
                <a:spcPct val="20000"/>
              </a:spcBef>
              <a:buFontTx/>
              <a:buChar char="•"/>
            </a:pPr>
            <a:r>
              <a:rPr lang="en-US" sz="3200" b="0" dirty="0"/>
              <a:t> For a </a:t>
            </a:r>
            <a:r>
              <a:rPr lang="en-US" sz="3200" b="0" dirty="0" smtClean="0"/>
              <a:t>binomial </a:t>
            </a:r>
            <a:r>
              <a:rPr lang="en-US" sz="3200" dirty="0" smtClean="0"/>
              <a:t>p</a:t>
            </a:r>
            <a:r>
              <a:rPr lang="en-US" sz="3200" b="0" dirty="0" smtClean="0"/>
              <a:t>opulation variable (q = 1-p),</a:t>
            </a:r>
            <a:endParaRPr lang="en-US" sz="3200" dirty="0"/>
          </a:p>
        </p:txBody>
      </p:sp>
      <p:graphicFrame>
        <p:nvGraphicFramePr>
          <p:cNvPr id="231430" name="Object 6"/>
          <p:cNvGraphicFramePr>
            <a:graphicFrameLocks noChangeAspect="1"/>
          </p:cNvGraphicFramePr>
          <p:nvPr>
            <p:extLst>
              <p:ext uri="{D42A27DB-BD31-4B8C-83A1-F6EECF244321}">
                <p14:modId xmlns:p14="http://schemas.microsoft.com/office/powerpoint/2010/main" val="1975949762"/>
              </p:ext>
            </p:extLst>
          </p:nvPr>
        </p:nvGraphicFramePr>
        <p:xfrm>
          <a:off x="884238" y="4419600"/>
          <a:ext cx="6964362" cy="1493633"/>
        </p:xfrm>
        <a:graphic>
          <a:graphicData uri="http://schemas.openxmlformats.org/presentationml/2006/ole">
            <mc:AlternateContent xmlns:mc="http://schemas.openxmlformats.org/markup-compatibility/2006">
              <mc:Choice xmlns:v="urn:schemas-microsoft-com:vml" Requires="v">
                <p:oleObj spid="_x0000_s19696" name="Equation" r:id="rId6" imgW="3060360" imgH="660240" progId="Equation.3">
                  <p:embed/>
                </p:oleObj>
              </mc:Choice>
              <mc:Fallback>
                <p:oleObj name="Equation" r:id="rId6" imgW="3060360" imgH="660240" progId="Equation.3">
                  <p:embed/>
                  <p:pic>
                    <p:nvPicPr>
                      <p:cNvPr id="0" name=""/>
                      <p:cNvPicPr>
                        <a:picLocks noChangeAspect="1" noChangeArrowheads="1"/>
                      </p:cNvPicPr>
                      <p:nvPr/>
                    </p:nvPicPr>
                    <p:blipFill>
                      <a:blip r:embed="rId7"/>
                      <a:srcRect/>
                      <a:stretch>
                        <a:fillRect/>
                      </a:stretch>
                    </p:blipFill>
                    <p:spPr bwMode="auto">
                      <a:xfrm>
                        <a:off x="884238" y="4419600"/>
                        <a:ext cx="6964362" cy="1493633"/>
                      </a:xfrm>
                      <a:prstGeom prst="rect">
                        <a:avLst/>
                      </a:prstGeom>
                      <a:solidFill>
                        <a:schemeClr val="accent5">
                          <a:lumMod val="25000"/>
                          <a:lumOff val="75000"/>
                        </a:schemeClr>
                      </a:solidFill>
                      <a:ln w="28575">
                        <a:solidFill>
                          <a:srgbClr val="F4ECC6"/>
                        </a:solidFill>
                        <a:miter lim="800000"/>
                        <a:headEnd/>
                        <a:tailEnd/>
                      </a:ln>
                      <a:effectLst>
                        <a:outerShdw dist="107763" dir="2700000" algn="ctr" rotWithShape="0">
                          <a:srgbClr val="808080"/>
                        </a:outerShdw>
                      </a:effectLst>
                    </p:spPr>
                  </p:pic>
                </p:oleObj>
              </mc:Fallback>
            </mc:AlternateContent>
          </a:graphicData>
        </a:graphic>
      </p:graphicFrame>
    </p:spTree>
    <p:extLst>
      <p:ext uri="{BB962C8B-B14F-4D97-AF65-F5344CB8AC3E}">
        <p14:creationId xmlns:p14="http://schemas.microsoft.com/office/powerpoint/2010/main" val="5424310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31428"/>
                                        </p:tgtEl>
                                        <p:attrNameLst>
                                          <p:attrName>style.visibility</p:attrName>
                                        </p:attrNameLst>
                                      </p:cBhvr>
                                      <p:to>
                                        <p:strVal val="visible"/>
                                      </p:to>
                                    </p:set>
                                    <p:animEffect transition="in" filter="dissolve">
                                      <p:cBhvr>
                                        <p:cTn id="7" dur="500"/>
                                        <p:tgtEl>
                                          <p:spTgt spid="23142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31430"/>
                                        </p:tgtEl>
                                        <p:attrNameLst>
                                          <p:attrName>style.visibility</p:attrName>
                                        </p:attrNameLst>
                                      </p:cBhvr>
                                      <p:to>
                                        <p:strVal val="visible"/>
                                      </p:to>
                                    </p:set>
                                    <p:animEffect transition="in" filter="dissolve">
                                      <p:cBhvr>
                                        <p:cTn id="12" dur="500"/>
                                        <p:tgtEl>
                                          <p:spTgt spid="2314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76200"/>
            <a:ext cx="8077200" cy="1143000"/>
          </a:xfrm>
        </p:spPr>
        <p:txBody>
          <a:bodyPr/>
          <a:lstStyle/>
          <a:p>
            <a:r>
              <a:rPr lang="en-US" b="1" dirty="0" smtClean="0"/>
              <a:t>What about z?</a:t>
            </a:r>
            <a:endParaRPr lang="en-US" dirty="0"/>
          </a:p>
        </p:txBody>
      </p:sp>
      <p:sp>
        <p:nvSpPr>
          <p:cNvPr id="5" name="Content Placeholder 4"/>
          <p:cNvSpPr>
            <a:spLocks noGrp="1"/>
          </p:cNvSpPr>
          <p:nvPr>
            <p:ph idx="1"/>
          </p:nvPr>
        </p:nvSpPr>
        <p:spPr>
          <a:xfrm>
            <a:off x="685800" y="1219200"/>
            <a:ext cx="7772400" cy="4267200"/>
          </a:xfrm>
        </p:spPr>
        <p:txBody>
          <a:bodyPr/>
          <a:lstStyle/>
          <a:p>
            <a:r>
              <a:rPr lang="en-US" dirty="0" smtClean="0"/>
              <a:t>We can find a z score based on the z table (for the standard normal distribution).</a:t>
            </a:r>
            <a:endParaRPr lang="en-US" dirty="0"/>
          </a:p>
        </p:txBody>
      </p:sp>
      <p:graphicFrame>
        <p:nvGraphicFramePr>
          <p:cNvPr id="6" name="Group 254"/>
          <p:cNvGraphicFramePr>
            <a:graphicFrameLocks/>
          </p:cNvGraphicFramePr>
          <p:nvPr>
            <p:extLst>
              <p:ext uri="{D42A27DB-BD31-4B8C-83A1-F6EECF244321}">
                <p14:modId xmlns:p14="http://schemas.microsoft.com/office/powerpoint/2010/main" val="3052204256"/>
              </p:ext>
            </p:extLst>
          </p:nvPr>
        </p:nvGraphicFramePr>
        <p:xfrm>
          <a:off x="1143000" y="2240280"/>
          <a:ext cx="2971799" cy="2407920"/>
        </p:xfrm>
        <a:graphic>
          <a:graphicData uri="http://schemas.openxmlformats.org/drawingml/2006/table">
            <a:tbl>
              <a:tblPr/>
              <a:tblGrid>
                <a:gridCol w="1613324"/>
                <a:gridCol w="1358475"/>
              </a:tblGrid>
              <a:tr h="54979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3200" b="1" i="1" u="none" strike="noStrike" cap="none" normalizeH="0" baseline="0" dirty="0" smtClean="0">
                          <a:ln>
                            <a:noFill/>
                          </a:ln>
                          <a:solidFill>
                            <a:srgbClr val="333333"/>
                          </a:solidFill>
                          <a:effectLst/>
                          <a:latin typeface="Times New Roman" pitchFamily="18" charset="0"/>
                        </a:rPr>
                        <a:t>z</a:t>
                      </a:r>
                      <a:r>
                        <a:rPr kumimoji="0" lang="en-US" sz="3200" b="1" i="0" u="none" strike="noStrike" cap="none" normalizeH="0" baseline="-25000" dirty="0" smtClean="0">
                          <a:ln>
                            <a:noFill/>
                          </a:ln>
                          <a:solidFill>
                            <a:srgbClr val="333333"/>
                          </a:solidFill>
                          <a:effectLst/>
                          <a:latin typeface="Symbol" pitchFamily="18" charset="2"/>
                        </a:rPr>
                        <a:t>a</a:t>
                      </a:r>
                      <a:r>
                        <a:rPr kumimoji="0" lang="en-US" sz="3200" b="1" i="0" u="none" strike="noStrike" cap="none" normalizeH="0" baseline="-25000" dirty="0" smtClean="0">
                          <a:ln>
                            <a:noFill/>
                          </a:ln>
                          <a:solidFill>
                            <a:srgbClr val="333333"/>
                          </a:solidFill>
                          <a:effectLst/>
                          <a:latin typeface="Times New Roman" pitchFamily="18" charset="0"/>
                        </a:rPr>
                        <a:t>/2</a:t>
                      </a:r>
                      <a:endParaRPr kumimoji="0" lang="en-US" sz="3200" b="1" i="1" u="none" strike="noStrike" cap="none" normalizeH="0" baseline="0" dirty="0" smtClean="0">
                        <a:ln>
                          <a:noFill/>
                        </a:ln>
                        <a:solidFill>
                          <a:srgbClr val="333333"/>
                        </a:solidFill>
                        <a:effectLst/>
                        <a:latin typeface="Times New Roman" pitchFamily="18" charset="0"/>
                      </a:endParaRPr>
                    </a:p>
                  </a:txBody>
                  <a:tcPr marL="216904" marR="216904" anchor="ctr" horzOverflow="overflow">
                    <a:lnL w="28575" cap="flat" cmpd="sng" algn="ctr">
                      <a:solidFill>
                        <a:schemeClr val="hlink"/>
                      </a:solidFill>
                      <a:prstDash val="solid"/>
                      <a:round/>
                      <a:headEnd type="none" w="med" len="med"/>
                      <a:tailEnd type="none" w="med" len="med"/>
                    </a:lnL>
                    <a:lnR w="28575" cap="flat" cmpd="sng" algn="ctr">
                      <a:solidFill>
                        <a:schemeClr val="hlink"/>
                      </a:solidFill>
                      <a:prstDash val="solid"/>
                      <a:round/>
                      <a:headEnd type="none" w="med" len="med"/>
                      <a:tailEnd type="none" w="med" len="med"/>
                    </a:lnR>
                    <a:lnT w="38100" cap="flat" cmpd="sng" algn="ctr">
                      <a:solidFill>
                        <a:schemeClr val="hlink"/>
                      </a:solidFill>
                      <a:prstDash val="solid"/>
                      <a:round/>
                      <a:headEnd type="none" w="med" len="med"/>
                      <a:tailEnd type="none" w="med" len="med"/>
                    </a:lnT>
                    <a:lnB w="38100" cap="flat" cmpd="sng" algn="ctr">
                      <a:solidFill>
                        <a:schemeClr val="hlink"/>
                      </a:solidFill>
                      <a:prstDash val="solid"/>
                      <a:round/>
                      <a:headEnd type="none" w="med" len="med"/>
                      <a:tailEnd type="none" w="med" len="med"/>
                    </a:lnB>
                    <a:lnTlToBr>
                      <a:noFill/>
                    </a:lnTlToBr>
                    <a:lnBlToTr>
                      <a:noFill/>
                    </a:lnBlToTr>
                    <a:solidFill>
                      <a:schemeClr val="accent5">
                        <a:lumMod val="25000"/>
                        <a:lumOff val="7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rPr>
                        <a:t>1-</a:t>
                      </a:r>
                      <a:r>
                        <a:rPr kumimoji="0" lang="en-US" sz="3200" b="1" i="0" u="none" strike="noStrike" cap="none" normalizeH="0" baseline="0" dirty="0" smtClean="0">
                          <a:ln>
                            <a:noFill/>
                          </a:ln>
                          <a:solidFill>
                            <a:schemeClr val="tx1"/>
                          </a:solidFill>
                          <a:effectLst/>
                          <a:latin typeface="Symbol" pitchFamily="18" charset="2"/>
                        </a:rPr>
                        <a:t>a</a:t>
                      </a:r>
                    </a:p>
                  </a:txBody>
                  <a:tcPr marL="216904" marR="216904" anchor="ctr" horzOverflow="overflow">
                    <a:lnL w="28575" cap="flat" cmpd="sng" algn="ctr">
                      <a:solidFill>
                        <a:schemeClr val="hlink"/>
                      </a:solidFill>
                      <a:prstDash val="solid"/>
                      <a:round/>
                      <a:headEnd type="none" w="med" len="med"/>
                      <a:tailEnd type="none" w="med" len="med"/>
                    </a:lnL>
                    <a:lnR w="38100" cap="flat" cmpd="sng" algn="ctr">
                      <a:solidFill>
                        <a:schemeClr val="hlink"/>
                      </a:solidFill>
                      <a:prstDash val="solid"/>
                      <a:round/>
                      <a:headEnd type="none" w="med" len="med"/>
                      <a:tailEnd type="none" w="med" len="med"/>
                    </a:lnR>
                    <a:lnT w="38100" cap="flat" cmpd="sng" algn="ctr">
                      <a:solidFill>
                        <a:schemeClr val="hlink"/>
                      </a:solidFill>
                      <a:prstDash val="solid"/>
                      <a:round/>
                      <a:headEnd type="none" w="med" len="med"/>
                      <a:tailEnd type="none" w="med" len="med"/>
                    </a:lnT>
                    <a:lnB w="38100" cap="flat" cmpd="sng" algn="ctr">
                      <a:solidFill>
                        <a:schemeClr val="hlink"/>
                      </a:solidFill>
                      <a:prstDash val="solid"/>
                      <a:round/>
                      <a:headEnd type="none" w="med" len="med"/>
                      <a:tailEnd type="none" w="med" len="med"/>
                    </a:lnB>
                    <a:lnTlToBr>
                      <a:noFill/>
                    </a:lnTlToBr>
                    <a:lnBlToTr>
                      <a:noFill/>
                    </a:lnBlToTr>
                    <a:solidFill>
                      <a:schemeClr val="accent5">
                        <a:lumMod val="25000"/>
                        <a:lumOff val="75000"/>
                      </a:schemeClr>
                    </a:solidFill>
                  </a:tcPr>
                </a:tc>
              </a:tr>
              <a:tr h="43405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333333"/>
                          </a:solidFill>
                          <a:effectLst/>
                          <a:latin typeface="Times New Roman" pitchFamily="18" charset="0"/>
                        </a:rPr>
                        <a:t>1.645</a:t>
                      </a:r>
                    </a:p>
                  </a:txBody>
                  <a:tcPr marL="216904" marR="216904" anchor="ctr" horzOverflow="overflow">
                    <a:lnL w="28575" cap="flat" cmpd="sng" algn="ctr">
                      <a:solidFill>
                        <a:schemeClr val="hlink"/>
                      </a:solidFill>
                      <a:prstDash val="solid"/>
                      <a:round/>
                      <a:headEnd type="none" w="med" len="med"/>
                      <a:tailEnd type="none" w="med" len="med"/>
                    </a:lnL>
                    <a:lnR w="28575" cap="flat" cmpd="sng" algn="ctr">
                      <a:solidFill>
                        <a:schemeClr val="hlink"/>
                      </a:solidFill>
                      <a:prstDash val="solid"/>
                      <a:round/>
                      <a:headEnd type="none" w="med" len="med"/>
                      <a:tailEnd type="none" w="med" len="med"/>
                    </a:lnR>
                    <a:lnT w="38100" cap="flat" cmpd="sng" algn="ctr">
                      <a:solidFill>
                        <a:schemeClr val="hlink"/>
                      </a:solidFill>
                      <a:prstDash val="solid"/>
                      <a:round/>
                      <a:headEnd type="none" w="med" len="med"/>
                      <a:tailEnd type="none" w="med" len="med"/>
                    </a:lnT>
                    <a:lnB w="38100" cap="flat" cmpd="sng" algn="ctr">
                      <a:solidFill>
                        <a:schemeClr val="hlink"/>
                      </a:solidFill>
                      <a:prstDash val="solid"/>
                      <a:round/>
                      <a:headEnd type="none" w="med" len="med"/>
                      <a:tailEnd type="none" w="med" len="med"/>
                    </a:lnB>
                    <a:lnTlToBr>
                      <a:noFill/>
                    </a:lnTlToBr>
                    <a:lnBlToTr>
                      <a:noFill/>
                    </a:lnBlToTr>
                    <a:solidFill>
                      <a:schemeClr val="accent5">
                        <a:lumMod val="25000"/>
                        <a:lumOff val="7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333333"/>
                          </a:solidFill>
                          <a:effectLst/>
                          <a:latin typeface="Times New Roman" pitchFamily="18" charset="0"/>
                        </a:rPr>
                        <a:t>.90</a:t>
                      </a:r>
                    </a:p>
                  </a:txBody>
                  <a:tcPr marL="216904" marR="216904" anchor="ctr" horzOverflow="overflow">
                    <a:lnL w="28575" cap="flat" cmpd="sng" algn="ctr">
                      <a:solidFill>
                        <a:schemeClr val="hlink"/>
                      </a:solidFill>
                      <a:prstDash val="solid"/>
                      <a:round/>
                      <a:headEnd type="none" w="med" len="med"/>
                      <a:tailEnd type="none" w="med" len="med"/>
                    </a:lnL>
                    <a:lnR w="38100" cap="flat" cmpd="sng" algn="ctr">
                      <a:solidFill>
                        <a:schemeClr val="hlink"/>
                      </a:solidFill>
                      <a:prstDash val="solid"/>
                      <a:round/>
                      <a:headEnd type="none" w="med" len="med"/>
                      <a:tailEnd type="none" w="med" len="med"/>
                    </a:lnR>
                    <a:lnT w="38100" cap="flat" cmpd="sng" algn="ctr">
                      <a:solidFill>
                        <a:schemeClr val="hlink"/>
                      </a:solidFill>
                      <a:prstDash val="solid"/>
                      <a:round/>
                      <a:headEnd type="none" w="med" len="med"/>
                      <a:tailEnd type="none" w="med" len="med"/>
                    </a:lnT>
                    <a:lnB w="38100" cap="flat" cmpd="sng" algn="ctr">
                      <a:solidFill>
                        <a:schemeClr val="hlink"/>
                      </a:solidFill>
                      <a:prstDash val="solid"/>
                      <a:round/>
                      <a:headEnd type="none" w="med" len="med"/>
                      <a:tailEnd type="none" w="med" len="med"/>
                    </a:lnB>
                    <a:lnTlToBr>
                      <a:noFill/>
                    </a:lnTlToBr>
                    <a:lnBlToTr>
                      <a:noFill/>
                    </a:lnBlToTr>
                    <a:solidFill>
                      <a:schemeClr val="accent5">
                        <a:lumMod val="25000"/>
                        <a:lumOff val="75000"/>
                      </a:schemeClr>
                    </a:solidFill>
                  </a:tcPr>
                </a:tc>
              </a:tr>
              <a:tr h="43405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rgbClr val="333333"/>
                          </a:solidFill>
                          <a:effectLst/>
                          <a:latin typeface="Times New Roman" pitchFamily="18" charset="0"/>
                        </a:rPr>
                        <a:t>1.96</a:t>
                      </a:r>
                    </a:p>
                  </a:txBody>
                  <a:tcPr marL="216904" marR="216904" anchor="ctr" horzOverflow="overflow">
                    <a:lnL w="28575" cap="flat" cmpd="sng" algn="ctr">
                      <a:solidFill>
                        <a:schemeClr val="hlink"/>
                      </a:solidFill>
                      <a:prstDash val="solid"/>
                      <a:round/>
                      <a:headEnd type="none" w="med" len="med"/>
                      <a:tailEnd type="none" w="med" len="med"/>
                    </a:lnL>
                    <a:lnR w="28575" cap="flat" cmpd="sng" algn="ctr">
                      <a:solidFill>
                        <a:schemeClr val="hlink"/>
                      </a:solidFill>
                      <a:prstDash val="solid"/>
                      <a:round/>
                      <a:headEnd type="none" w="med" len="med"/>
                      <a:tailEnd type="none" w="med" len="med"/>
                    </a:lnR>
                    <a:lnT w="38100" cap="flat" cmpd="sng" algn="ctr">
                      <a:solidFill>
                        <a:schemeClr val="hlink"/>
                      </a:solidFill>
                      <a:prstDash val="solid"/>
                      <a:round/>
                      <a:headEnd type="none" w="med" len="med"/>
                      <a:tailEnd type="none" w="med" len="med"/>
                    </a:lnT>
                    <a:lnB w="38100" cap="flat" cmpd="sng" algn="ctr">
                      <a:solidFill>
                        <a:schemeClr val="hlink"/>
                      </a:solidFill>
                      <a:prstDash val="solid"/>
                      <a:round/>
                      <a:headEnd type="none" w="med" len="med"/>
                      <a:tailEnd type="none" w="med" len="med"/>
                    </a:lnB>
                    <a:lnTlToBr>
                      <a:noFill/>
                    </a:lnTlToBr>
                    <a:lnBlToTr>
                      <a:noFill/>
                    </a:lnBlToTr>
                    <a:solidFill>
                      <a:schemeClr val="accent5">
                        <a:lumMod val="25000"/>
                        <a:lumOff val="7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333333"/>
                          </a:solidFill>
                          <a:effectLst/>
                          <a:latin typeface="Times New Roman" pitchFamily="18" charset="0"/>
                        </a:rPr>
                        <a:t>.95</a:t>
                      </a:r>
                    </a:p>
                  </a:txBody>
                  <a:tcPr marL="216904" marR="216904" anchor="ctr" horzOverflow="overflow">
                    <a:lnL w="28575" cap="flat" cmpd="sng" algn="ctr">
                      <a:solidFill>
                        <a:schemeClr val="hlink"/>
                      </a:solidFill>
                      <a:prstDash val="solid"/>
                      <a:round/>
                      <a:headEnd type="none" w="med" len="med"/>
                      <a:tailEnd type="none" w="med" len="med"/>
                    </a:lnL>
                    <a:lnR w="38100" cap="flat" cmpd="sng" algn="ctr">
                      <a:solidFill>
                        <a:schemeClr val="hlink"/>
                      </a:solidFill>
                      <a:prstDash val="solid"/>
                      <a:round/>
                      <a:headEnd type="none" w="med" len="med"/>
                      <a:tailEnd type="none" w="med" len="med"/>
                    </a:lnR>
                    <a:lnT w="38100" cap="flat" cmpd="sng" algn="ctr">
                      <a:solidFill>
                        <a:schemeClr val="hlink"/>
                      </a:solidFill>
                      <a:prstDash val="solid"/>
                      <a:round/>
                      <a:headEnd type="none" w="med" len="med"/>
                      <a:tailEnd type="none" w="med" len="med"/>
                    </a:lnT>
                    <a:lnB w="38100" cap="flat" cmpd="sng" algn="ctr">
                      <a:solidFill>
                        <a:schemeClr val="hlink"/>
                      </a:solidFill>
                      <a:prstDash val="solid"/>
                      <a:round/>
                      <a:headEnd type="none" w="med" len="med"/>
                      <a:tailEnd type="none" w="med" len="med"/>
                    </a:lnB>
                    <a:lnTlToBr>
                      <a:noFill/>
                    </a:lnTlToBr>
                    <a:lnBlToTr>
                      <a:noFill/>
                    </a:lnBlToTr>
                    <a:solidFill>
                      <a:schemeClr val="accent5">
                        <a:lumMod val="25000"/>
                        <a:lumOff val="75000"/>
                      </a:schemeClr>
                    </a:solidFill>
                  </a:tcPr>
                </a:tc>
              </a:tr>
              <a:tr h="43405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rgbClr val="333333"/>
                          </a:solidFill>
                          <a:effectLst/>
                          <a:latin typeface="Times New Roman" pitchFamily="18" charset="0"/>
                        </a:rPr>
                        <a:t>2.33</a:t>
                      </a:r>
                    </a:p>
                  </a:txBody>
                  <a:tcPr marL="216904" marR="216904" anchor="ctr" horzOverflow="overflow">
                    <a:lnL w="28575" cap="flat" cmpd="sng" algn="ctr">
                      <a:solidFill>
                        <a:schemeClr val="hlink"/>
                      </a:solidFill>
                      <a:prstDash val="solid"/>
                      <a:round/>
                      <a:headEnd type="none" w="med" len="med"/>
                      <a:tailEnd type="none" w="med" len="med"/>
                    </a:lnL>
                    <a:lnR w="28575" cap="flat" cmpd="sng" algn="ctr">
                      <a:solidFill>
                        <a:schemeClr val="hlink"/>
                      </a:solidFill>
                      <a:prstDash val="solid"/>
                      <a:round/>
                      <a:headEnd type="none" w="med" len="med"/>
                      <a:tailEnd type="none" w="med" len="med"/>
                    </a:lnR>
                    <a:lnT w="38100" cap="flat" cmpd="sng" algn="ctr">
                      <a:solidFill>
                        <a:schemeClr val="hlink"/>
                      </a:solidFill>
                      <a:prstDash val="solid"/>
                      <a:round/>
                      <a:headEnd type="none" w="med" len="med"/>
                      <a:tailEnd type="none" w="med" len="med"/>
                    </a:lnT>
                    <a:lnB w="38100" cap="flat" cmpd="sng" algn="ctr">
                      <a:solidFill>
                        <a:schemeClr val="hlink"/>
                      </a:solidFill>
                      <a:prstDash val="solid"/>
                      <a:round/>
                      <a:headEnd type="none" w="med" len="med"/>
                      <a:tailEnd type="none" w="med" len="med"/>
                    </a:lnB>
                    <a:lnTlToBr>
                      <a:noFill/>
                    </a:lnTlToBr>
                    <a:lnBlToTr>
                      <a:noFill/>
                    </a:lnBlToTr>
                    <a:solidFill>
                      <a:schemeClr val="accent5">
                        <a:lumMod val="25000"/>
                        <a:lumOff val="7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rgbClr val="333333"/>
                          </a:solidFill>
                          <a:effectLst/>
                          <a:latin typeface="Times New Roman" pitchFamily="18" charset="0"/>
                        </a:rPr>
                        <a:t>.98</a:t>
                      </a:r>
                    </a:p>
                  </a:txBody>
                  <a:tcPr marL="216904" marR="216904" anchor="ctr" horzOverflow="overflow">
                    <a:lnL w="28575" cap="flat" cmpd="sng" algn="ctr">
                      <a:solidFill>
                        <a:schemeClr val="hlink"/>
                      </a:solidFill>
                      <a:prstDash val="solid"/>
                      <a:round/>
                      <a:headEnd type="none" w="med" len="med"/>
                      <a:tailEnd type="none" w="med" len="med"/>
                    </a:lnL>
                    <a:lnR w="38100" cap="flat" cmpd="sng" algn="ctr">
                      <a:solidFill>
                        <a:schemeClr val="hlink"/>
                      </a:solidFill>
                      <a:prstDash val="solid"/>
                      <a:round/>
                      <a:headEnd type="none" w="med" len="med"/>
                      <a:tailEnd type="none" w="med" len="med"/>
                    </a:lnR>
                    <a:lnT w="38100" cap="flat" cmpd="sng" algn="ctr">
                      <a:solidFill>
                        <a:schemeClr val="hlink"/>
                      </a:solidFill>
                      <a:prstDash val="solid"/>
                      <a:round/>
                      <a:headEnd type="none" w="med" len="med"/>
                      <a:tailEnd type="none" w="med" len="med"/>
                    </a:lnT>
                    <a:lnB w="38100" cap="flat" cmpd="sng" algn="ctr">
                      <a:solidFill>
                        <a:schemeClr val="hlink"/>
                      </a:solidFill>
                      <a:prstDash val="solid"/>
                      <a:round/>
                      <a:headEnd type="none" w="med" len="med"/>
                      <a:tailEnd type="none" w="med" len="med"/>
                    </a:lnB>
                    <a:lnTlToBr>
                      <a:noFill/>
                    </a:lnTlToBr>
                    <a:lnBlToTr>
                      <a:noFill/>
                    </a:lnBlToTr>
                    <a:solidFill>
                      <a:schemeClr val="accent5">
                        <a:lumMod val="25000"/>
                        <a:lumOff val="75000"/>
                      </a:schemeClr>
                    </a:solidFill>
                  </a:tcPr>
                </a:tc>
              </a:tr>
              <a:tr h="43405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333333"/>
                          </a:solidFill>
                          <a:effectLst/>
                          <a:latin typeface="Times New Roman" pitchFamily="18" charset="0"/>
                        </a:rPr>
                        <a:t>2.58</a:t>
                      </a:r>
                    </a:p>
                  </a:txBody>
                  <a:tcPr marL="216904" marR="216904" anchor="ctr" horzOverflow="overflow">
                    <a:lnL w="28575" cap="flat" cmpd="sng" algn="ctr">
                      <a:solidFill>
                        <a:schemeClr val="hlink"/>
                      </a:solidFill>
                      <a:prstDash val="solid"/>
                      <a:round/>
                      <a:headEnd type="none" w="med" len="med"/>
                      <a:tailEnd type="none" w="med" len="med"/>
                    </a:lnL>
                    <a:lnR w="28575" cap="flat" cmpd="sng" algn="ctr">
                      <a:solidFill>
                        <a:schemeClr val="hlink"/>
                      </a:solidFill>
                      <a:prstDash val="solid"/>
                      <a:round/>
                      <a:headEnd type="none" w="med" len="med"/>
                      <a:tailEnd type="none" w="med" len="med"/>
                    </a:lnR>
                    <a:lnT w="38100" cap="flat" cmpd="sng" algn="ctr">
                      <a:solidFill>
                        <a:schemeClr val="hlink"/>
                      </a:solidFill>
                      <a:prstDash val="solid"/>
                      <a:round/>
                      <a:headEnd type="none" w="med" len="med"/>
                      <a:tailEnd type="none" w="med" len="med"/>
                    </a:lnT>
                    <a:lnB w="38100" cap="flat" cmpd="sng" algn="ctr">
                      <a:solidFill>
                        <a:schemeClr val="hlink"/>
                      </a:solidFill>
                      <a:prstDash val="solid"/>
                      <a:round/>
                      <a:headEnd type="none" w="med" len="med"/>
                      <a:tailEnd type="none" w="med" len="med"/>
                    </a:lnB>
                    <a:lnTlToBr>
                      <a:noFill/>
                    </a:lnTlToBr>
                    <a:lnBlToTr>
                      <a:noFill/>
                    </a:lnBlToTr>
                    <a:solidFill>
                      <a:schemeClr val="accent5">
                        <a:lumMod val="25000"/>
                        <a:lumOff val="7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333333"/>
                          </a:solidFill>
                          <a:effectLst/>
                          <a:latin typeface="Times New Roman" pitchFamily="18" charset="0"/>
                        </a:rPr>
                        <a:t>.99</a:t>
                      </a:r>
                    </a:p>
                  </a:txBody>
                  <a:tcPr marL="216904" marR="216904" anchor="ctr" horzOverflow="overflow">
                    <a:lnL w="28575" cap="flat" cmpd="sng" algn="ctr">
                      <a:solidFill>
                        <a:schemeClr val="hlink"/>
                      </a:solidFill>
                      <a:prstDash val="solid"/>
                      <a:round/>
                      <a:headEnd type="none" w="med" len="med"/>
                      <a:tailEnd type="none" w="med" len="med"/>
                    </a:lnL>
                    <a:lnR w="38100" cap="flat" cmpd="sng" algn="ctr">
                      <a:solidFill>
                        <a:schemeClr val="hlink"/>
                      </a:solidFill>
                      <a:prstDash val="solid"/>
                      <a:round/>
                      <a:headEnd type="none" w="med" len="med"/>
                      <a:tailEnd type="none" w="med" len="med"/>
                    </a:lnR>
                    <a:lnT w="38100" cap="flat" cmpd="sng" algn="ctr">
                      <a:solidFill>
                        <a:schemeClr val="hlink"/>
                      </a:solidFill>
                      <a:prstDash val="solid"/>
                      <a:round/>
                      <a:headEnd type="none" w="med" len="med"/>
                      <a:tailEnd type="none" w="med" len="med"/>
                    </a:lnT>
                    <a:lnB w="38100" cap="flat" cmpd="sng" algn="ctr">
                      <a:solidFill>
                        <a:schemeClr val="hlink"/>
                      </a:solidFill>
                      <a:prstDash val="solid"/>
                      <a:round/>
                      <a:headEnd type="none" w="med" len="med"/>
                      <a:tailEnd type="none" w="med" len="med"/>
                    </a:lnB>
                    <a:lnTlToBr>
                      <a:noFill/>
                    </a:lnTlToBr>
                    <a:lnBlToTr>
                      <a:noFill/>
                    </a:lnBlToTr>
                    <a:solidFill>
                      <a:schemeClr val="accent5">
                        <a:lumMod val="25000"/>
                        <a:lumOff val="75000"/>
                      </a:schemeClr>
                    </a:solidFill>
                  </a:tcPr>
                </a:tc>
              </a:tr>
            </a:tbl>
          </a:graphicData>
        </a:graphic>
      </p:graphicFrame>
      <p:sp>
        <p:nvSpPr>
          <p:cNvPr id="7" name="Text Box 4"/>
          <p:cNvSpPr txBox="1">
            <a:spLocks noChangeArrowheads="1"/>
          </p:cNvSpPr>
          <p:nvPr/>
        </p:nvSpPr>
        <p:spPr bwMode="auto">
          <a:xfrm>
            <a:off x="1600200" y="4724400"/>
            <a:ext cx="5638800" cy="1189038"/>
          </a:xfrm>
          <a:prstGeom prst="rect">
            <a:avLst/>
          </a:prstGeom>
          <a:solidFill>
            <a:schemeClr val="accent5">
              <a:lumMod val="50000"/>
              <a:lumOff val="50000"/>
            </a:schemeClr>
          </a:solidFill>
          <a:ln w="28575">
            <a:solidFill>
              <a:srgbClr val="F4ECC6"/>
            </a:solidFill>
            <a:miter lim="800000"/>
            <a:headEnd/>
            <a:tailEnd/>
          </a:ln>
          <a:effectLst>
            <a:outerShdw dist="107763" dir="2700000" algn="ctr" rotWithShape="0">
              <a:schemeClr val="bg2"/>
            </a:outerShdw>
          </a:effectLst>
        </p:spPr>
        <p:txBody>
          <a:bodyPr wrap="square">
            <a:spAutoFit/>
          </a:bodyPr>
          <a:lstStyle/>
          <a:p>
            <a:pPr>
              <a:spcBef>
                <a:spcPct val="50000"/>
              </a:spcBef>
            </a:pPr>
            <a:r>
              <a:rPr lang="en-US" sz="2800" b="0" dirty="0">
                <a:solidFill>
                  <a:srgbClr val="F4ECC6"/>
                </a:solidFill>
              </a:rPr>
              <a:t>100(1-</a:t>
            </a:r>
            <a:r>
              <a:rPr lang="en-US" sz="2800" b="0" dirty="0">
                <a:solidFill>
                  <a:srgbClr val="F4ECC6"/>
                </a:solidFill>
                <a:latin typeface="Symbol" pitchFamily="18" charset="2"/>
              </a:rPr>
              <a:t>a</a:t>
            </a:r>
            <a:r>
              <a:rPr lang="en-US" sz="2800" b="0" dirty="0">
                <a:solidFill>
                  <a:srgbClr val="F4ECC6"/>
                </a:solidFill>
              </a:rPr>
              <a:t>)% Confidence Interval:  </a:t>
            </a:r>
          </a:p>
          <a:p>
            <a:pPr>
              <a:spcBef>
                <a:spcPct val="50000"/>
              </a:spcBef>
            </a:pPr>
            <a:r>
              <a:rPr lang="en-US" sz="2800" b="0" dirty="0">
                <a:solidFill>
                  <a:srgbClr val="F4ECC6"/>
                </a:solidFill>
              </a:rPr>
              <a:t>Estimator </a:t>
            </a:r>
            <a:r>
              <a:rPr lang="en-US" sz="2800" b="0" dirty="0">
                <a:solidFill>
                  <a:srgbClr val="F4ECC6"/>
                </a:solidFill>
                <a:sym typeface="Symbol" pitchFamily="18" charset="2"/>
              </a:rPr>
              <a:t> </a:t>
            </a:r>
            <a:r>
              <a:rPr lang="en-US" sz="2800" b="0" i="1" dirty="0" err="1">
                <a:solidFill>
                  <a:srgbClr val="F4ECC6"/>
                </a:solidFill>
                <a:sym typeface="Symbol" pitchFamily="18" charset="2"/>
              </a:rPr>
              <a:t>z</a:t>
            </a:r>
            <a:r>
              <a:rPr lang="en-US" sz="2800" b="0" baseline="-25000" dirty="0" err="1">
                <a:solidFill>
                  <a:srgbClr val="F4ECC6"/>
                </a:solidFill>
                <a:latin typeface="Symbol" pitchFamily="18" charset="2"/>
                <a:sym typeface="Symbol" pitchFamily="18" charset="2"/>
              </a:rPr>
              <a:t>a</a:t>
            </a:r>
            <a:r>
              <a:rPr lang="en-US" sz="2800" b="0" baseline="-25000" dirty="0">
                <a:solidFill>
                  <a:srgbClr val="F4ECC6"/>
                </a:solidFill>
                <a:latin typeface="Symbol" pitchFamily="18" charset="2"/>
                <a:sym typeface="Symbol" pitchFamily="18" charset="2"/>
              </a:rPr>
              <a:t>/2</a:t>
            </a:r>
            <a:r>
              <a:rPr lang="en-US" sz="2800" b="0" dirty="0">
                <a:solidFill>
                  <a:srgbClr val="F4ECC6"/>
                </a:solidFill>
                <a:sym typeface="Symbol" pitchFamily="18" charset="2"/>
              </a:rPr>
              <a:t>SE</a:t>
            </a:r>
            <a:endParaRPr lang="en-US" sz="2800" b="0" dirty="0">
              <a:solidFill>
                <a:srgbClr val="F4ECC6"/>
              </a:solidFill>
            </a:endParaRPr>
          </a:p>
        </p:txBody>
      </p:sp>
      <p:pic>
        <p:nvPicPr>
          <p:cNvPr id="2" name="Picture 1"/>
          <p:cNvPicPr>
            <a:picLocks noChangeAspect="1"/>
          </p:cNvPicPr>
          <p:nvPr/>
        </p:nvPicPr>
        <p:blipFill>
          <a:blip r:embed="rId3"/>
          <a:stretch>
            <a:fillRect/>
          </a:stretch>
        </p:blipFill>
        <p:spPr>
          <a:xfrm>
            <a:off x="5334000" y="2667000"/>
            <a:ext cx="2571750" cy="1781175"/>
          </a:xfrm>
          <a:prstGeom prst="rect">
            <a:avLst/>
          </a:prstGeom>
        </p:spPr>
      </p:pic>
    </p:spTree>
    <p:extLst>
      <p:ext uri="{BB962C8B-B14F-4D97-AF65-F5344CB8AC3E}">
        <p14:creationId xmlns:p14="http://schemas.microsoft.com/office/powerpoint/2010/main" val="2043080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xfrm>
            <a:off x="609600" y="152400"/>
            <a:ext cx="7772400" cy="1143000"/>
          </a:xfrm>
        </p:spPr>
        <p:txBody>
          <a:bodyPr/>
          <a:lstStyle/>
          <a:p>
            <a:r>
              <a:rPr lang="en-US" sz="4400" b="1" dirty="0" smtClean="0"/>
              <a:t>What does </a:t>
            </a:r>
            <a:r>
              <a:rPr lang="en-US" sz="4400" b="1" dirty="0"/>
              <a:t>1-</a:t>
            </a:r>
            <a:r>
              <a:rPr lang="en-US" sz="4400" b="1" dirty="0">
                <a:latin typeface="Symbol" pitchFamily="18" charset="2"/>
              </a:rPr>
              <a:t>a</a:t>
            </a:r>
            <a:r>
              <a:rPr lang="en-US" sz="4400" b="1" dirty="0"/>
              <a:t> </a:t>
            </a:r>
            <a:r>
              <a:rPr lang="en-US" sz="4400" b="1" dirty="0" smtClean="0"/>
              <a:t>stand for?</a:t>
            </a:r>
            <a:endParaRPr lang="en-US" sz="4400" b="1" dirty="0"/>
          </a:p>
        </p:txBody>
      </p:sp>
      <p:sp>
        <p:nvSpPr>
          <p:cNvPr id="229380" name="Rectangle 4"/>
          <p:cNvSpPr>
            <a:spLocks noChangeArrowheads="1"/>
          </p:cNvSpPr>
          <p:nvPr/>
        </p:nvSpPr>
        <p:spPr bwMode="auto">
          <a:xfrm>
            <a:off x="609600" y="4876800"/>
            <a:ext cx="8153400" cy="1752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285750" indent="-285750">
              <a:spcBef>
                <a:spcPct val="20000"/>
              </a:spcBef>
              <a:buFont typeface="Arial" panose="020B0604020202020204" pitchFamily="34" charset="0"/>
              <a:buChar char="•"/>
            </a:pPr>
            <a:r>
              <a:rPr lang="en-US" b="0" dirty="0"/>
              <a:t>1-</a:t>
            </a:r>
            <a:r>
              <a:rPr lang="en-US" b="0" dirty="0">
                <a:latin typeface="Symbol" pitchFamily="18" charset="2"/>
              </a:rPr>
              <a:t>a</a:t>
            </a:r>
            <a:r>
              <a:rPr lang="en-US" dirty="0">
                <a:latin typeface="Symbol" pitchFamily="18" charset="2"/>
              </a:rPr>
              <a:t> </a:t>
            </a:r>
            <a:r>
              <a:rPr lang="en-US" b="0" dirty="0" smtClean="0"/>
              <a:t>is the proportion of intervals that capture the parameter in repeated sampling.</a:t>
            </a:r>
          </a:p>
          <a:p>
            <a:pPr marL="285750" indent="-285750">
              <a:spcBef>
                <a:spcPct val="20000"/>
              </a:spcBef>
              <a:buFont typeface="Arial" panose="020B0604020202020204" pitchFamily="34" charset="0"/>
              <a:buChar char="•"/>
            </a:pPr>
            <a:r>
              <a:rPr lang="en-US" b="0" dirty="0" smtClean="0">
                <a:latin typeface="+mn-lt"/>
              </a:rPr>
              <a:t>More intuitively, it can </a:t>
            </a:r>
            <a:r>
              <a:rPr lang="en-US" dirty="0" smtClean="0">
                <a:latin typeface="+mn-lt"/>
              </a:rPr>
              <a:t>be thought of as </a:t>
            </a:r>
            <a:r>
              <a:rPr lang="en-US" b="0" dirty="0" smtClean="0">
                <a:latin typeface="+mn-lt"/>
              </a:rPr>
              <a:t>the probability </a:t>
            </a:r>
            <a:r>
              <a:rPr lang="en-US" dirty="0" smtClean="0">
                <a:latin typeface="+mn-lt"/>
              </a:rPr>
              <a:t>that</a:t>
            </a:r>
            <a:r>
              <a:rPr lang="en-US" b="0" dirty="0" smtClean="0">
                <a:latin typeface="+mn-lt"/>
              </a:rPr>
              <a:t> the interval will capture the parameter.</a:t>
            </a:r>
            <a:endParaRPr lang="en-US" b="0" dirty="0">
              <a:latin typeface="+mn-lt"/>
            </a:endParaRPr>
          </a:p>
          <a:p>
            <a:pPr>
              <a:spcBef>
                <a:spcPct val="20000"/>
              </a:spcBef>
            </a:pPr>
            <a:endParaRPr lang="en-US" sz="3200" b="0" dirty="0" smtClean="0">
              <a:solidFill>
                <a:srgbClr val="339933"/>
              </a:solidFill>
            </a:endParaRPr>
          </a:p>
        </p:txBody>
      </p:sp>
      <p:grpSp>
        <p:nvGrpSpPr>
          <p:cNvPr id="229381" name="Group 5"/>
          <p:cNvGrpSpPr>
            <a:grpSpLocks/>
          </p:cNvGrpSpPr>
          <p:nvPr/>
        </p:nvGrpSpPr>
        <p:grpSpPr bwMode="auto">
          <a:xfrm>
            <a:off x="2514600" y="1676400"/>
            <a:ext cx="3810000" cy="1905000"/>
            <a:chOff x="3168" y="2784"/>
            <a:chExt cx="2400" cy="1200"/>
          </a:xfrm>
        </p:grpSpPr>
        <p:sp>
          <p:nvSpPr>
            <p:cNvPr id="229382" name="Rectangle 6"/>
            <p:cNvSpPr>
              <a:spLocks noChangeArrowheads="1"/>
            </p:cNvSpPr>
            <p:nvPr/>
          </p:nvSpPr>
          <p:spPr bwMode="auto">
            <a:xfrm>
              <a:off x="3168" y="2784"/>
              <a:ext cx="2400" cy="1200"/>
            </a:xfrm>
            <a:prstGeom prst="rect">
              <a:avLst/>
            </a:prstGeom>
            <a:solidFill>
              <a:srgbClr val="F4ECC6"/>
            </a:solidFill>
            <a:ln w="28575">
              <a:solidFill>
                <a:schemeClr val="accent2"/>
              </a:solidFill>
              <a:miter lim="800000"/>
              <a:headEnd/>
              <a:tailEnd/>
            </a:ln>
            <a:effectLst>
              <a:outerShdw dist="107763" dir="2700000" algn="ctr" rotWithShape="0">
                <a:schemeClr val="bg2"/>
              </a:outerShdw>
            </a:effectLst>
          </p:spPr>
          <p:txBody>
            <a:bodyPr wrap="none" anchor="ctr"/>
            <a:lstStyle/>
            <a:p>
              <a:endParaRPr lang="en-US"/>
            </a:p>
          </p:txBody>
        </p:sp>
        <p:pic>
          <p:nvPicPr>
            <p:cNvPr id="229383" name="Picture 7" descr="curve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6" y="2832"/>
              <a:ext cx="2280" cy="1104"/>
            </a:xfrm>
            <a:prstGeom prst="rect">
              <a:avLst/>
            </a:prstGeom>
            <a:solidFill>
              <a:srgbClr val="F4ECC6"/>
            </a:solidFill>
            <a:ln>
              <a:noFill/>
            </a:ln>
            <a:extLst>
              <a:ext uri="{91240B29-F687-4f45-9708-019B960494DF}">
                <a14:hiddenLine xmlns:a14="http://schemas.microsoft.com/office/drawing/2010/main" xmlns="" w="9525">
                  <a:solidFill>
                    <a:schemeClr val="accent2"/>
                  </a:solidFill>
                  <a:miter lim="800000"/>
                  <a:headEnd/>
                  <a:tailEnd/>
                </a14:hiddenLine>
              </a:ext>
            </a:extLst>
          </p:spPr>
        </p:pic>
      </p:grpSp>
      <p:grpSp>
        <p:nvGrpSpPr>
          <p:cNvPr id="229384" name="Group 8"/>
          <p:cNvGrpSpPr>
            <a:grpSpLocks/>
          </p:cNvGrpSpPr>
          <p:nvPr/>
        </p:nvGrpSpPr>
        <p:grpSpPr bwMode="auto">
          <a:xfrm>
            <a:off x="4191000" y="3733800"/>
            <a:ext cx="1524000" cy="152400"/>
            <a:chOff x="3888" y="3552"/>
            <a:chExt cx="960" cy="96"/>
          </a:xfrm>
        </p:grpSpPr>
        <p:sp>
          <p:nvSpPr>
            <p:cNvPr id="229385" name="Line 9"/>
            <p:cNvSpPr>
              <a:spLocks noChangeShapeType="1"/>
            </p:cNvSpPr>
            <p:nvPr/>
          </p:nvSpPr>
          <p:spPr bwMode="auto">
            <a:xfrm>
              <a:off x="3888" y="3600"/>
              <a:ext cx="96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29386" name="Line 10"/>
            <p:cNvSpPr>
              <a:spLocks noChangeShapeType="1"/>
            </p:cNvSpPr>
            <p:nvPr/>
          </p:nvSpPr>
          <p:spPr bwMode="auto">
            <a:xfrm>
              <a:off x="4368" y="3552"/>
              <a:ext cx="0" cy="96"/>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grpSp>
      <p:grpSp>
        <p:nvGrpSpPr>
          <p:cNvPr id="229388" name="Group 12"/>
          <p:cNvGrpSpPr>
            <a:grpSpLocks/>
          </p:cNvGrpSpPr>
          <p:nvPr/>
        </p:nvGrpSpPr>
        <p:grpSpPr bwMode="auto">
          <a:xfrm>
            <a:off x="3429000" y="3962400"/>
            <a:ext cx="1524000" cy="152400"/>
            <a:chOff x="3888" y="3552"/>
            <a:chExt cx="960" cy="96"/>
          </a:xfrm>
        </p:grpSpPr>
        <p:sp>
          <p:nvSpPr>
            <p:cNvPr id="229389" name="Line 13"/>
            <p:cNvSpPr>
              <a:spLocks noChangeShapeType="1"/>
            </p:cNvSpPr>
            <p:nvPr/>
          </p:nvSpPr>
          <p:spPr bwMode="auto">
            <a:xfrm>
              <a:off x="3888" y="3600"/>
              <a:ext cx="96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29390" name="Line 14"/>
            <p:cNvSpPr>
              <a:spLocks noChangeShapeType="1"/>
            </p:cNvSpPr>
            <p:nvPr/>
          </p:nvSpPr>
          <p:spPr bwMode="auto">
            <a:xfrm>
              <a:off x="4368" y="3552"/>
              <a:ext cx="0" cy="96"/>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grpSp>
      <p:grpSp>
        <p:nvGrpSpPr>
          <p:cNvPr id="229391" name="Group 15"/>
          <p:cNvGrpSpPr>
            <a:grpSpLocks/>
          </p:cNvGrpSpPr>
          <p:nvPr/>
        </p:nvGrpSpPr>
        <p:grpSpPr bwMode="auto">
          <a:xfrm>
            <a:off x="3200400" y="4267200"/>
            <a:ext cx="1524000" cy="152400"/>
            <a:chOff x="3888" y="3552"/>
            <a:chExt cx="960" cy="96"/>
          </a:xfrm>
        </p:grpSpPr>
        <p:sp>
          <p:nvSpPr>
            <p:cNvPr id="229392" name="Line 16"/>
            <p:cNvSpPr>
              <a:spLocks noChangeShapeType="1"/>
            </p:cNvSpPr>
            <p:nvPr/>
          </p:nvSpPr>
          <p:spPr bwMode="auto">
            <a:xfrm>
              <a:off x="3888" y="3600"/>
              <a:ext cx="96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29393" name="Line 17"/>
            <p:cNvSpPr>
              <a:spLocks noChangeShapeType="1"/>
            </p:cNvSpPr>
            <p:nvPr/>
          </p:nvSpPr>
          <p:spPr bwMode="auto">
            <a:xfrm>
              <a:off x="4368" y="3552"/>
              <a:ext cx="0" cy="96"/>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grpSp>
      <p:grpSp>
        <p:nvGrpSpPr>
          <p:cNvPr id="229394" name="Group 18"/>
          <p:cNvGrpSpPr>
            <a:grpSpLocks/>
          </p:cNvGrpSpPr>
          <p:nvPr/>
        </p:nvGrpSpPr>
        <p:grpSpPr bwMode="auto">
          <a:xfrm>
            <a:off x="4876800" y="4572000"/>
            <a:ext cx="1524000" cy="152400"/>
            <a:chOff x="3888" y="3552"/>
            <a:chExt cx="960" cy="96"/>
          </a:xfrm>
        </p:grpSpPr>
        <p:sp>
          <p:nvSpPr>
            <p:cNvPr id="229395" name="Line 19"/>
            <p:cNvSpPr>
              <a:spLocks noChangeShapeType="1"/>
            </p:cNvSpPr>
            <p:nvPr/>
          </p:nvSpPr>
          <p:spPr bwMode="auto">
            <a:xfrm>
              <a:off x="3888" y="3600"/>
              <a:ext cx="96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29396" name="Line 20"/>
            <p:cNvSpPr>
              <a:spLocks noChangeShapeType="1"/>
            </p:cNvSpPr>
            <p:nvPr/>
          </p:nvSpPr>
          <p:spPr bwMode="auto">
            <a:xfrm>
              <a:off x="4368" y="3552"/>
              <a:ext cx="0" cy="96"/>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grpSp>
      <p:sp>
        <p:nvSpPr>
          <p:cNvPr id="229397" name="Line 21"/>
          <p:cNvSpPr>
            <a:spLocks noChangeShapeType="1"/>
          </p:cNvSpPr>
          <p:nvPr/>
        </p:nvSpPr>
        <p:spPr bwMode="auto">
          <a:xfrm>
            <a:off x="4405313" y="3657600"/>
            <a:ext cx="0" cy="990600"/>
          </a:xfrm>
          <a:prstGeom prst="line">
            <a:avLst/>
          </a:prstGeom>
          <a:noFill/>
          <a:ln w="28575">
            <a:solidFill>
              <a:schemeClr val="accent2"/>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29398" name="Line 22"/>
          <p:cNvSpPr>
            <a:spLocks noChangeShapeType="1"/>
          </p:cNvSpPr>
          <p:nvPr/>
        </p:nvSpPr>
        <p:spPr bwMode="auto">
          <a:xfrm>
            <a:off x="3629025" y="3609975"/>
            <a:ext cx="14288" cy="1066800"/>
          </a:xfrm>
          <a:prstGeom prst="line">
            <a:avLst/>
          </a:prstGeom>
          <a:noFill/>
          <a:ln w="28575">
            <a:solidFill>
              <a:srgbClr val="339933"/>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29399" name="Line 23"/>
          <p:cNvSpPr>
            <a:spLocks noChangeShapeType="1"/>
          </p:cNvSpPr>
          <p:nvPr/>
        </p:nvSpPr>
        <p:spPr bwMode="auto">
          <a:xfrm>
            <a:off x="5167313" y="3657600"/>
            <a:ext cx="0" cy="990600"/>
          </a:xfrm>
          <a:prstGeom prst="line">
            <a:avLst/>
          </a:prstGeom>
          <a:noFill/>
          <a:ln w="28575">
            <a:solidFill>
              <a:srgbClr val="339933"/>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29400" name="Text Box 24"/>
          <p:cNvSpPr txBox="1">
            <a:spLocks noChangeArrowheads="1"/>
          </p:cNvSpPr>
          <p:nvPr/>
        </p:nvSpPr>
        <p:spPr bwMode="auto">
          <a:xfrm>
            <a:off x="6477000" y="3733800"/>
            <a:ext cx="14478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sz="1600">
                <a:solidFill>
                  <a:srgbClr val="339933"/>
                </a:solidFill>
              </a:rPr>
              <a:t>Worked</a:t>
            </a:r>
          </a:p>
        </p:txBody>
      </p:sp>
      <p:sp>
        <p:nvSpPr>
          <p:cNvPr id="229401" name="Text Box 25"/>
          <p:cNvSpPr txBox="1">
            <a:spLocks noChangeArrowheads="1"/>
          </p:cNvSpPr>
          <p:nvPr/>
        </p:nvSpPr>
        <p:spPr bwMode="auto">
          <a:xfrm>
            <a:off x="6477000" y="3962400"/>
            <a:ext cx="14478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sz="1600">
                <a:solidFill>
                  <a:srgbClr val="339933"/>
                </a:solidFill>
              </a:rPr>
              <a:t>Worked</a:t>
            </a:r>
          </a:p>
        </p:txBody>
      </p:sp>
      <p:sp>
        <p:nvSpPr>
          <p:cNvPr id="229402" name="Text Box 26"/>
          <p:cNvSpPr txBox="1">
            <a:spLocks noChangeArrowheads="1"/>
          </p:cNvSpPr>
          <p:nvPr/>
        </p:nvSpPr>
        <p:spPr bwMode="auto">
          <a:xfrm>
            <a:off x="6477000" y="4191000"/>
            <a:ext cx="14478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sz="1600">
                <a:solidFill>
                  <a:srgbClr val="339933"/>
                </a:solidFill>
              </a:rPr>
              <a:t>Worked</a:t>
            </a:r>
          </a:p>
        </p:txBody>
      </p:sp>
      <p:sp>
        <p:nvSpPr>
          <p:cNvPr id="229403" name="Text Box 27"/>
          <p:cNvSpPr txBox="1">
            <a:spLocks noChangeArrowheads="1"/>
          </p:cNvSpPr>
          <p:nvPr/>
        </p:nvSpPr>
        <p:spPr bwMode="auto">
          <a:xfrm>
            <a:off x="6553200" y="4495800"/>
            <a:ext cx="14478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sz="1600">
                <a:solidFill>
                  <a:schemeClr val="accent2"/>
                </a:solidFill>
              </a:rPr>
              <a:t>Failed</a:t>
            </a:r>
          </a:p>
        </p:txBody>
      </p:sp>
    </p:spTree>
    <p:extLst>
      <p:ext uri="{BB962C8B-B14F-4D97-AF65-F5344CB8AC3E}">
        <p14:creationId xmlns:p14="http://schemas.microsoft.com/office/powerpoint/2010/main" val="13477332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1000"/>
                                  </p:stCondLst>
                                  <p:childTnLst>
                                    <p:set>
                                      <p:cBhvr>
                                        <p:cTn id="6" dur="1" fill="hold">
                                          <p:stCondLst>
                                            <p:cond delay="0"/>
                                          </p:stCondLst>
                                        </p:cTn>
                                        <p:tgtEl>
                                          <p:spTgt spid="229381"/>
                                        </p:tgtEl>
                                        <p:attrNameLst>
                                          <p:attrName>style.visibility</p:attrName>
                                        </p:attrNameLst>
                                      </p:cBhvr>
                                      <p:to>
                                        <p:strVal val="visible"/>
                                      </p:to>
                                    </p:set>
                                    <p:animEffect transition="in" filter="dissolve">
                                      <p:cBhvr>
                                        <p:cTn id="7" dur="500"/>
                                        <p:tgtEl>
                                          <p:spTgt spid="2293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29398"/>
                                        </p:tgtEl>
                                        <p:attrNameLst>
                                          <p:attrName>style.visibility</p:attrName>
                                        </p:attrNameLst>
                                      </p:cBhvr>
                                      <p:to>
                                        <p:strVal val="visible"/>
                                      </p:to>
                                    </p:set>
                                    <p:animEffect transition="in" filter="wipe(up)">
                                      <p:cBhvr>
                                        <p:cTn id="12" dur="500"/>
                                        <p:tgtEl>
                                          <p:spTgt spid="229398"/>
                                        </p:tgtEl>
                                      </p:cBhvr>
                                    </p:animEffect>
                                  </p:childTnLst>
                                </p:cTn>
                              </p:par>
                            </p:childTnLst>
                          </p:cTn>
                        </p:par>
                        <p:par>
                          <p:cTn id="13" fill="hold" nodeType="afterGroup">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229397"/>
                                        </p:tgtEl>
                                        <p:attrNameLst>
                                          <p:attrName>style.visibility</p:attrName>
                                        </p:attrNameLst>
                                      </p:cBhvr>
                                      <p:to>
                                        <p:strVal val="visible"/>
                                      </p:to>
                                    </p:set>
                                    <p:animEffect transition="in" filter="wipe(up)">
                                      <p:cBhvr>
                                        <p:cTn id="16" dur="500"/>
                                        <p:tgtEl>
                                          <p:spTgt spid="229397"/>
                                        </p:tgtEl>
                                      </p:cBhvr>
                                    </p:animEffect>
                                  </p:childTnLst>
                                </p:cTn>
                              </p:par>
                            </p:childTnLst>
                          </p:cTn>
                        </p:par>
                        <p:par>
                          <p:cTn id="17" fill="hold" nodeType="afterGroup">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229399"/>
                                        </p:tgtEl>
                                        <p:attrNameLst>
                                          <p:attrName>style.visibility</p:attrName>
                                        </p:attrNameLst>
                                      </p:cBhvr>
                                      <p:to>
                                        <p:strVal val="visible"/>
                                      </p:to>
                                    </p:set>
                                    <p:animEffect transition="in" filter="wipe(up)">
                                      <p:cBhvr>
                                        <p:cTn id="20" dur="500"/>
                                        <p:tgtEl>
                                          <p:spTgt spid="229399"/>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nodeType="clickEffect">
                                  <p:stCondLst>
                                    <p:cond delay="0"/>
                                  </p:stCondLst>
                                  <p:childTnLst>
                                    <p:set>
                                      <p:cBhvr>
                                        <p:cTn id="24" dur="1" fill="hold">
                                          <p:stCondLst>
                                            <p:cond delay="0"/>
                                          </p:stCondLst>
                                        </p:cTn>
                                        <p:tgtEl>
                                          <p:spTgt spid="229384"/>
                                        </p:tgtEl>
                                        <p:attrNameLst>
                                          <p:attrName>style.visibility</p:attrName>
                                        </p:attrNameLst>
                                      </p:cBhvr>
                                      <p:to>
                                        <p:strVal val="visible"/>
                                      </p:to>
                                    </p:set>
                                    <p:animEffect transition="in" filter="wipe(left)">
                                      <p:cBhvr>
                                        <p:cTn id="25" dur="500"/>
                                        <p:tgtEl>
                                          <p:spTgt spid="229384"/>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229400"/>
                                        </p:tgtEl>
                                        <p:attrNameLst>
                                          <p:attrName>style.visibility</p:attrName>
                                        </p:attrNameLst>
                                      </p:cBhvr>
                                      <p:to>
                                        <p:strVal val="visible"/>
                                      </p:to>
                                    </p:set>
                                    <p:animEffect transition="in" filter="dissolve">
                                      <p:cBhvr>
                                        <p:cTn id="30" dur="500"/>
                                        <p:tgtEl>
                                          <p:spTgt spid="229400"/>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8" fill="hold" nodeType="clickEffect">
                                  <p:stCondLst>
                                    <p:cond delay="0"/>
                                  </p:stCondLst>
                                  <p:childTnLst>
                                    <p:set>
                                      <p:cBhvr>
                                        <p:cTn id="34" dur="1" fill="hold">
                                          <p:stCondLst>
                                            <p:cond delay="0"/>
                                          </p:stCondLst>
                                        </p:cTn>
                                        <p:tgtEl>
                                          <p:spTgt spid="229388"/>
                                        </p:tgtEl>
                                        <p:attrNameLst>
                                          <p:attrName>style.visibility</p:attrName>
                                        </p:attrNameLst>
                                      </p:cBhvr>
                                      <p:to>
                                        <p:strVal val="visible"/>
                                      </p:to>
                                    </p:set>
                                    <p:animEffect transition="in" filter="wipe(left)">
                                      <p:cBhvr>
                                        <p:cTn id="35" dur="500"/>
                                        <p:tgtEl>
                                          <p:spTgt spid="229388"/>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229401"/>
                                        </p:tgtEl>
                                        <p:attrNameLst>
                                          <p:attrName>style.visibility</p:attrName>
                                        </p:attrNameLst>
                                      </p:cBhvr>
                                      <p:to>
                                        <p:strVal val="visible"/>
                                      </p:to>
                                    </p:set>
                                    <p:animEffect transition="in" filter="dissolve">
                                      <p:cBhvr>
                                        <p:cTn id="40" dur="500"/>
                                        <p:tgtEl>
                                          <p:spTgt spid="229401"/>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8" fill="hold" nodeType="clickEffect">
                                  <p:stCondLst>
                                    <p:cond delay="0"/>
                                  </p:stCondLst>
                                  <p:childTnLst>
                                    <p:set>
                                      <p:cBhvr>
                                        <p:cTn id="44" dur="1" fill="hold">
                                          <p:stCondLst>
                                            <p:cond delay="0"/>
                                          </p:stCondLst>
                                        </p:cTn>
                                        <p:tgtEl>
                                          <p:spTgt spid="229391"/>
                                        </p:tgtEl>
                                        <p:attrNameLst>
                                          <p:attrName>style.visibility</p:attrName>
                                        </p:attrNameLst>
                                      </p:cBhvr>
                                      <p:to>
                                        <p:strVal val="visible"/>
                                      </p:to>
                                    </p:set>
                                    <p:animEffect transition="in" filter="wipe(left)">
                                      <p:cBhvr>
                                        <p:cTn id="45" dur="500"/>
                                        <p:tgtEl>
                                          <p:spTgt spid="229391"/>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229402"/>
                                        </p:tgtEl>
                                        <p:attrNameLst>
                                          <p:attrName>style.visibility</p:attrName>
                                        </p:attrNameLst>
                                      </p:cBhvr>
                                      <p:to>
                                        <p:strVal val="visible"/>
                                      </p:to>
                                    </p:set>
                                    <p:animEffect transition="in" filter="dissolve">
                                      <p:cBhvr>
                                        <p:cTn id="50" dur="500"/>
                                        <p:tgtEl>
                                          <p:spTgt spid="229402"/>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22" presetClass="entr" presetSubtype="8" fill="hold" nodeType="clickEffect">
                                  <p:stCondLst>
                                    <p:cond delay="0"/>
                                  </p:stCondLst>
                                  <p:childTnLst>
                                    <p:set>
                                      <p:cBhvr>
                                        <p:cTn id="54" dur="1" fill="hold">
                                          <p:stCondLst>
                                            <p:cond delay="0"/>
                                          </p:stCondLst>
                                        </p:cTn>
                                        <p:tgtEl>
                                          <p:spTgt spid="229394"/>
                                        </p:tgtEl>
                                        <p:attrNameLst>
                                          <p:attrName>style.visibility</p:attrName>
                                        </p:attrNameLst>
                                      </p:cBhvr>
                                      <p:to>
                                        <p:strVal val="visible"/>
                                      </p:to>
                                    </p:set>
                                    <p:animEffect transition="in" filter="wipe(left)">
                                      <p:cBhvr>
                                        <p:cTn id="55" dur="500"/>
                                        <p:tgtEl>
                                          <p:spTgt spid="229394"/>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229403"/>
                                        </p:tgtEl>
                                        <p:attrNameLst>
                                          <p:attrName>style.visibility</p:attrName>
                                        </p:attrNameLst>
                                      </p:cBhvr>
                                      <p:to>
                                        <p:strVal val="visible"/>
                                      </p:to>
                                    </p:set>
                                    <p:animEffect transition="in" filter="dissolve">
                                      <p:cBhvr>
                                        <p:cTn id="60" dur="500"/>
                                        <p:tgtEl>
                                          <p:spTgt spid="229403"/>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22" presetClass="entr" presetSubtype="1" fill="hold" grpId="0" nodeType="clickEffect">
                                  <p:stCondLst>
                                    <p:cond delay="0"/>
                                  </p:stCondLst>
                                  <p:childTnLst>
                                    <p:set>
                                      <p:cBhvr>
                                        <p:cTn id="64" dur="1" fill="hold">
                                          <p:stCondLst>
                                            <p:cond delay="0"/>
                                          </p:stCondLst>
                                        </p:cTn>
                                        <p:tgtEl>
                                          <p:spTgt spid="229380"/>
                                        </p:tgtEl>
                                        <p:attrNameLst>
                                          <p:attrName>style.visibility</p:attrName>
                                        </p:attrNameLst>
                                      </p:cBhvr>
                                      <p:to>
                                        <p:strVal val="visible"/>
                                      </p:to>
                                    </p:set>
                                    <p:animEffect transition="in" filter="wipe(up)">
                                      <p:cBhvr>
                                        <p:cTn id="65" dur="500"/>
                                        <p:tgtEl>
                                          <p:spTgt spid="2293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80" grpId="0" autoUpdateAnimBg="0"/>
      <p:bldP spid="229397" grpId="0" animBg="1"/>
      <p:bldP spid="229398" grpId="0" animBg="1"/>
      <p:bldP spid="229399" grpId="0" animBg="1"/>
      <p:bldP spid="229400" grpId="0" autoUpdateAnimBg="0"/>
      <p:bldP spid="229401" grpId="0" autoUpdateAnimBg="0"/>
      <p:bldP spid="229402" grpId="0" autoUpdateAnimBg="0"/>
      <p:bldP spid="229403"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2451" name="Rectangle 3"/>
          <p:cNvSpPr>
            <a:spLocks noGrp="1" noChangeArrowheads="1"/>
          </p:cNvSpPr>
          <p:nvPr>
            <p:ph type="title"/>
          </p:nvPr>
        </p:nvSpPr>
        <p:spPr>
          <a:xfrm>
            <a:off x="228600" y="167645"/>
            <a:ext cx="5791200" cy="902658"/>
          </a:xfrm>
        </p:spPr>
        <p:txBody>
          <a:bodyPr/>
          <a:lstStyle/>
          <a:p>
            <a:r>
              <a:rPr lang="en-US" sz="4800" b="1" dirty="0"/>
              <a:t>Example</a:t>
            </a:r>
          </a:p>
        </p:txBody>
      </p:sp>
      <p:sp>
        <p:nvSpPr>
          <p:cNvPr id="232452" name="Rectangle 4"/>
          <p:cNvSpPr>
            <a:spLocks noChangeArrowheads="1"/>
          </p:cNvSpPr>
          <p:nvPr/>
        </p:nvSpPr>
        <p:spPr bwMode="auto">
          <a:xfrm>
            <a:off x="76199" y="1310645"/>
            <a:ext cx="7636920" cy="2438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800" b="0" dirty="0"/>
              <a:t>A random sample of </a:t>
            </a:r>
            <a:r>
              <a:rPr lang="en-US" sz="2800" i="1" dirty="0"/>
              <a:t>n</a:t>
            </a:r>
            <a:r>
              <a:rPr lang="en-US" sz="2800" dirty="0"/>
              <a:t> = 50</a:t>
            </a:r>
            <a:r>
              <a:rPr lang="en-US" sz="2800" b="0" dirty="0"/>
              <a:t> males showed a mean average daily intake of dairy products equal to </a:t>
            </a:r>
            <a:r>
              <a:rPr lang="en-US" sz="2800" dirty="0"/>
              <a:t>756</a:t>
            </a:r>
            <a:r>
              <a:rPr lang="en-US" sz="2800" b="0" dirty="0"/>
              <a:t> grams with a standard deviation of </a:t>
            </a:r>
            <a:r>
              <a:rPr lang="en-US" sz="2800" dirty="0"/>
              <a:t>35</a:t>
            </a:r>
            <a:r>
              <a:rPr lang="en-US" sz="2800" b="0" dirty="0"/>
              <a:t> grams. Find a </a:t>
            </a:r>
            <a:r>
              <a:rPr lang="en-US" sz="2800" dirty="0"/>
              <a:t>95%</a:t>
            </a:r>
            <a:r>
              <a:rPr lang="en-US" sz="2800" b="0" dirty="0"/>
              <a:t> confidence interval for the population average </a:t>
            </a:r>
            <a:r>
              <a:rPr lang="en-US" sz="2800" b="0" dirty="0">
                <a:latin typeface="Symbol" pitchFamily="18" charset="2"/>
              </a:rPr>
              <a:t>m.</a:t>
            </a:r>
            <a:endParaRPr lang="en-US" sz="2800" b="0" dirty="0"/>
          </a:p>
        </p:txBody>
      </p:sp>
      <p:sp>
        <p:nvSpPr>
          <p:cNvPr id="232450" name="Rectangle 2"/>
          <p:cNvSpPr>
            <a:spLocks noChangeArrowheads="1"/>
          </p:cNvSpPr>
          <p:nvPr/>
        </p:nvSpPr>
        <p:spPr bwMode="auto">
          <a:xfrm>
            <a:off x="615950" y="3657600"/>
            <a:ext cx="7772400" cy="2133600"/>
          </a:xfrm>
          <a:prstGeom prst="rect">
            <a:avLst/>
          </a:prstGeom>
          <a:solidFill>
            <a:schemeClr val="tx2">
              <a:lumMod val="60000"/>
              <a:lumOff val="40000"/>
            </a:schemeClr>
          </a:solidFill>
          <a:ln w="28575">
            <a:solidFill>
              <a:srgbClr val="F4ECC6"/>
            </a:solidFill>
            <a:miter lim="800000"/>
            <a:headEnd/>
            <a:tailEnd/>
          </a:ln>
          <a:effectLst>
            <a:outerShdw dist="107763" dir="2700000" algn="ctr" rotWithShape="0">
              <a:schemeClr val="bg2"/>
            </a:outerShdw>
          </a:effectLst>
        </p:spPr>
        <p:txBody>
          <a:bodyPr wrap="none" anchor="ctr"/>
          <a:lstStyle/>
          <a:p>
            <a:endParaRPr lang="en-US"/>
          </a:p>
        </p:txBody>
      </p:sp>
      <p:graphicFrame>
        <p:nvGraphicFramePr>
          <p:cNvPr id="232453" name="Object 5"/>
          <p:cNvGraphicFramePr>
            <a:graphicFrameLocks noChangeAspect="1"/>
          </p:cNvGraphicFramePr>
          <p:nvPr>
            <p:extLst>
              <p:ext uri="{D42A27DB-BD31-4B8C-83A1-F6EECF244321}">
                <p14:modId xmlns:p14="http://schemas.microsoft.com/office/powerpoint/2010/main" val="4133461627"/>
              </p:ext>
            </p:extLst>
          </p:nvPr>
        </p:nvGraphicFramePr>
        <p:xfrm>
          <a:off x="762000" y="3733800"/>
          <a:ext cx="1981200" cy="1138238"/>
        </p:xfrm>
        <a:graphic>
          <a:graphicData uri="http://schemas.openxmlformats.org/presentationml/2006/ole">
            <mc:AlternateContent xmlns:mc="http://schemas.openxmlformats.org/markup-compatibility/2006">
              <mc:Choice xmlns:v="urn:schemas-microsoft-com:vml" Requires="v">
                <p:oleObj spid="_x0000_s12079" name="Equation" r:id="rId4" imgW="596880" imgH="342720" progId="Equation.3">
                  <p:embed/>
                </p:oleObj>
              </mc:Choice>
              <mc:Fallback>
                <p:oleObj name="Equation" r:id="rId4" imgW="596880" imgH="34272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3733800"/>
                        <a:ext cx="1981200" cy="11382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oleObj>
              </mc:Fallback>
            </mc:AlternateContent>
          </a:graphicData>
        </a:graphic>
      </p:graphicFrame>
      <p:graphicFrame>
        <p:nvGraphicFramePr>
          <p:cNvPr id="232454" name="Object 6"/>
          <p:cNvGraphicFramePr>
            <a:graphicFrameLocks noChangeAspect="1"/>
          </p:cNvGraphicFramePr>
          <p:nvPr>
            <p:extLst>
              <p:ext uri="{D42A27DB-BD31-4B8C-83A1-F6EECF244321}">
                <p14:modId xmlns:p14="http://schemas.microsoft.com/office/powerpoint/2010/main" val="3000801473"/>
              </p:ext>
            </p:extLst>
          </p:nvPr>
        </p:nvGraphicFramePr>
        <p:xfrm>
          <a:off x="2819400" y="3733800"/>
          <a:ext cx="3035300" cy="1138238"/>
        </p:xfrm>
        <a:graphic>
          <a:graphicData uri="http://schemas.openxmlformats.org/presentationml/2006/ole">
            <mc:AlternateContent xmlns:mc="http://schemas.openxmlformats.org/markup-compatibility/2006">
              <mc:Choice xmlns:v="urn:schemas-microsoft-com:vml" Requires="v">
                <p:oleObj spid="_x0000_s12080" name="Equation" r:id="rId6" imgW="914400" imgH="342720" progId="Equation.3">
                  <p:embed/>
                </p:oleObj>
              </mc:Choice>
              <mc:Fallback>
                <p:oleObj name="Equation" r:id="rId6" imgW="914400" imgH="34272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9400" y="3733800"/>
                        <a:ext cx="3035300" cy="11382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oleObj>
              </mc:Fallback>
            </mc:AlternateContent>
          </a:graphicData>
        </a:graphic>
      </p:graphicFrame>
      <p:graphicFrame>
        <p:nvGraphicFramePr>
          <p:cNvPr id="232455" name="Object 7"/>
          <p:cNvGraphicFramePr>
            <a:graphicFrameLocks noChangeAspect="1"/>
          </p:cNvGraphicFramePr>
          <p:nvPr>
            <p:extLst>
              <p:ext uri="{D42A27DB-BD31-4B8C-83A1-F6EECF244321}">
                <p14:modId xmlns:p14="http://schemas.microsoft.com/office/powerpoint/2010/main" val="1281216238"/>
              </p:ext>
            </p:extLst>
          </p:nvPr>
        </p:nvGraphicFramePr>
        <p:xfrm>
          <a:off x="5854700" y="3989387"/>
          <a:ext cx="2444750" cy="506413"/>
        </p:xfrm>
        <a:graphic>
          <a:graphicData uri="http://schemas.openxmlformats.org/presentationml/2006/ole">
            <mc:AlternateContent xmlns:mc="http://schemas.openxmlformats.org/markup-compatibility/2006">
              <mc:Choice xmlns:v="urn:schemas-microsoft-com:vml" Requires="v">
                <p:oleObj spid="_x0000_s12081" name="Equation" r:id="rId8" imgW="736560" imgH="152280" progId="Equation.3">
                  <p:embed/>
                </p:oleObj>
              </mc:Choice>
              <mc:Fallback>
                <p:oleObj name="Equation" r:id="rId8" imgW="736560" imgH="15228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54700" y="3989387"/>
                        <a:ext cx="2444750" cy="506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oleObj>
              </mc:Fallback>
            </mc:AlternateContent>
          </a:graphicData>
        </a:graphic>
      </p:graphicFrame>
      <p:graphicFrame>
        <p:nvGraphicFramePr>
          <p:cNvPr id="232456" name="Object 8"/>
          <p:cNvGraphicFramePr>
            <a:graphicFrameLocks noChangeAspect="1"/>
          </p:cNvGraphicFramePr>
          <p:nvPr>
            <p:extLst>
              <p:ext uri="{D42A27DB-BD31-4B8C-83A1-F6EECF244321}">
                <p14:modId xmlns:p14="http://schemas.microsoft.com/office/powerpoint/2010/main" val="771015092"/>
              </p:ext>
            </p:extLst>
          </p:nvPr>
        </p:nvGraphicFramePr>
        <p:xfrm>
          <a:off x="1255712" y="4953000"/>
          <a:ext cx="6492875" cy="674688"/>
        </p:xfrm>
        <a:graphic>
          <a:graphicData uri="http://schemas.openxmlformats.org/presentationml/2006/ole">
            <mc:AlternateContent xmlns:mc="http://schemas.openxmlformats.org/markup-compatibility/2006">
              <mc:Choice xmlns:v="urn:schemas-microsoft-com:vml" Requires="v">
                <p:oleObj spid="_x0000_s12082" name="Equation" r:id="rId10" imgW="1955800" imgH="203200" progId="Equation.3">
                  <p:embed/>
                </p:oleObj>
              </mc:Choice>
              <mc:Fallback>
                <p:oleObj name="Equation" r:id="rId10" imgW="1955800" imgH="203200" progId="Equation.3">
                  <p:embed/>
                  <p:pic>
                    <p:nvPicPr>
                      <p:cNvPr id="0" name=""/>
                      <p:cNvPicPr>
                        <a:picLocks noChangeAspect="1" noChangeArrowheads="1"/>
                      </p:cNvPicPr>
                      <p:nvPr/>
                    </p:nvPicPr>
                    <p:blipFill>
                      <a:blip r:embed="rId11"/>
                      <a:srcRect/>
                      <a:stretch>
                        <a:fillRect/>
                      </a:stretch>
                    </p:blipFill>
                    <p:spPr bwMode="auto">
                      <a:xfrm>
                        <a:off x="1255712" y="4953000"/>
                        <a:ext cx="6492875" cy="6746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oleObj>
              </mc:Fallback>
            </mc:AlternateContent>
          </a:graphicData>
        </a:graphic>
      </p:graphicFrame>
      <p:grpSp>
        <p:nvGrpSpPr>
          <p:cNvPr id="232461" name="Group 13"/>
          <p:cNvGrpSpPr>
            <a:grpSpLocks/>
          </p:cNvGrpSpPr>
          <p:nvPr/>
        </p:nvGrpSpPr>
        <p:grpSpPr bwMode="auto">
          <a:xfrm>
            <a:off x="7687719" y="1758913"/>
            <a:ext cx="1331912" cy="1140416"/>
            <a:chOff x="4560" y="96"/>
            <a:chExt cx="1104" cy="912"/>
          </a:xfrm>
        </p:grpSpPr>
        <p:sp>
          <p:nvSpPr>
            <p:cNvPr id="232462" name="Rectangle 14"/>
            <p:cNvSpPr>
              <a:spLocks noChangeArrowheads="1"/>
            </p:cNvSpPr>
            <p:nvPr/>
          </p:nvSpPr>
          <p:spPr bwMode="auto">
            <a:xfrm>
              <a:off x="4560" y="96"/>
              <a:ext cx="1104" cy="912"/>
            </a:xfrm>
            <a:prstGeom prst="rect">
              <a:avLst/>
            </a:prstGeom>
            <a:solidFill>
              <a:srgbClr val="F4ECC6"/>
            </a:solidFill>
            <a:ln>
              <a:noFill/>
            </a:ln>
            <a:effectLst>
              <a:outerShdw dist="107763" dir="2700000" algn="ctr" rotWithShape="0">
                <a:schemeClr val="bg2"/>
              </a:outerShdw>
            </a:effectLst>
            <a:extLst>
              <a:ext uri="{91240B29-F687-4f45-9708-019B960494DF}">
                <a14:hiddenLine xmlns:a14="http://schemas.microsoft.com/office/drawing/2010/main" xmlns="" w="28575">
                  <a:solidFill>
                    <a:srgbClr val="CC0066"/>
                  </a:solidFill>
                  <a:miter lim="800000"/>
                  <a:headEnd/>
                  <a:tailEnd/>
                </a14:hiddenLine>
              </a:ext>
            </a:extLst>
          </p:spPr>
          <p:txBody>
            <a:bodyPr wrap="none" anchor="ctr"/>
            <a:lstStyle/>
            <a:p>
              <a:endParaRPr lang="en-US"/>
            </a:p>
          </p:txBody>
        </p:sp>
        <p:pic>
          <p:nvPicPr>
            <p:cNvPr id="232463" name="Picture 15" descr="dairy"/>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626" y="144"/>
              <a:ext cx="960" cy="808"/>
            </a:xfrm>
            <a:prstGeom prst="rect">
              <a:avLst/>
            </a:prstGeom>
            <a:solidFill>
              <a:srgbClr val="F4ECC6"/>
            </a:solidFill>
            <a:ln w="28575">
              <a:solidFill>
                <a:schemeClr val="accent2"/>
              </a:solidFill>
              <a:miter lim="800000"/>
              <a:headEnd/>
              <a:tailEnd/>
            </a:ln>
          </p:spPr>
        </p:pic>
      </p:grpSp>
    </p:spTree>
    <p:extLst>
      <p:ext uri="{BB962C8B-B14F-4D97-AF65-F5344CB8AC3E}">
        <p14:creationId xmlns:p14="http://schemas.microsoft.com/office/powerpoint/2010/main" val="779961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24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24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245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245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24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667000"/>
            <a:ext cx="7772400" cy="1362075"/>
          </a:xfrm>
        </p:spPr>
        <p:txBody>
          <a:bodyPr>
            <a:normAutofit fontScale="90000"/>
          </a:bodyPr>
          <a:lstStyle/>
          <a:p>
            <a:r>
              <a:rPr lang="en-US" sz="4000" dirty="0" smtClean="0"/>
              <a:t>Background Information /</a:t>
            </a:r>
            <a:br>
              <a:rPr lang="en-US" sz="4000" dirty="0" smtClean="0"/>
            </a:br>
            <a:r>
              <a:rPr lang="en-US" sz="4000" dirty="0" smtClean="0"/>
              <a:t>Review</a:t>
            </a:r>
            <a:endParaRPr lang="en-US" sz="4000" dirty="0"/>
          </a:p>
        </p:txBody>
      </p:sp>
    </p:spTree>
    <p:extLst>
      <p:ext uri="{BB962C8B-B14F-4D97-AF65-F5344CB8AC3E}">
        <p14:creationId xmlns:p14="http://schemas.microsoft.com/office/powerpoint/2010/main" val="30107841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3474" name="Rectangle 2"/>
          <p:cNvSpPr>
            <a:spLocks noChangeArrowheads="1"/>
          </p:cNvSpPr>
          <p:nvPr/>
        </p:nvSpPr>
        <p:spPr bwMode="auto">
          <a:xfrm>
            <a:off x="838200" y="3124200"/>
            <a:ext cx="7696200" cy="1752600"/>
          </a:xfrm>
          <a:prstGeom prst="rect">
            <a:avLst/>
          </a:prstGeom>
          <a:solidFill>
            <a:schemeClr val="tx2">
              <a:lumMod val="60000"/>
              <a:lumOff val="40000"/>
            </a:schemeClr>
          </a:solidFill>
          <a:ln w="28575">
            <a:solidFill>
              <a:srgbClr val="F4ECC6"/>
            </a:solidFill>
            <a:miter lim="800000"/>
            <a:headEnd/>
            <a:tailEnd/>
          </a:ln>
          <a:effectLst>
            <a:outerShdw dist="107763" dir="2700000" algn="ctr" rotWithShape="0">
              <a:schemeClr val="bg2"/>
            </a:outerShdw>
          </a:effectLst>
        </p:spPr>
        <p:txBody>
          <a:bodyPr wrap="none" anchor="ctr"/>
          <a:lstStyle/>
          <a:p>
            <a:endParaRPr lang="en-US"/>
          </a:p>
        </p:txBody>
      </p:sp>
      <p:sp>
        <p:nvSpPr>
          <p:cNvPr id="233475" name="Rectangle 3"/>
          <p:cNvSpPr>
            <a:spLocks noGrp="1" noChangeArrowheads="1"/>
          </p:cNvSpPr>
          <p:nvPr>
            <p:ph type="title"/>
          </p:nvPr>
        </p:nvSpPr>
        <p:spPr>
          <a:xfrm>
            <a:off x="322778" y="54526"/>
            <a:ext cx="5791200" cy="1143000"/>
          </a:xfrm>
        </p:spPr>
        <p:txBody>
          <a:bodyPr/>
          <a:lstStyle/>
          <a:p>
            <a:r>
              <a:rPr lang="en-US" sz="4800" b="1" dirty="0"/>
              <a:t>Example</a:t>
            </a:r>
          </a:p>
        </p:txBody>
      </p:sp>
      <p:sp>
        <p:nvSpPr>
          <p:cNvPr id="233476" name="Rectangle 4"/>
          <p:cNvSpPr>
            <a:spLocks noChangeArrowheads="1"/>
          </p:cNvSpPr>
          <p:nvPr/>
        </p:nvSpPr>
        <p:spPr bwMode="auto">
          <a:xfrm>
            <a:off x="609600" y="1524000"/>
            <a:ext cx="8534400" cy="1752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0" dirty="0" smtClean="0"/>
              <a:t>Find a </a:t>
            </a:r>
            <a:r>
              <a:rPr lang="en-US" sz="3200" dirty="0" smtClean="0"/>
              <a:t>99%</a:t>
            </a:r>
            <a:r>
              <a:rPr lang="en-US" sz="3200" b="0" dirty="0" smtClean="0"/>
              <a:t> confidence interval for </a:t>
            </a:r>
            <a:r>
              <a:rPr lang="en-US" sz="3200" b="0" dirty="0" smtClean="0">
                <a:latin typeface="Symbol" pitchFamily="18" charset="2"/>
              </a:rPr>
              <a:t>m, </a:t>
            </a:r>
            <a:r>
              <a:rPr lang="en-US" sz="3200" b="0" dirty="0" smtClean="0"/>
              <a:t>the population average daily intake of dairy products for men. </a:t>
            </a:r>
            <a:endParaRPr lang="en-US" sz="2400" b="0" dirty="0"/>
          </a:p>
        </p:txBody>
      </p:sp>
      <p:graphicFrame>
        <p:nvGraphicFramePr>
          <p:cNvPr id="233477" name="Object 5"/>
          <p:cNvGraphicFramePr>
            <a:graphicFrameLocks noChangeAspect="1"/>
          </p:cNvGraphicFramePr>
          <p:nvPr>
            <p:extLst>
              <p:ext uri="{D42A27DB-BD31-4B8C-83A1-F6EECF244321}">
                <p14:modId xmlns:p14="http://schemas.microsoft.com/office/powerpoint/2010/main" val="1874709703"/>
              </p:ext>
            </p:extLst>
          </p:nvPr>
        </p:nvGraphicFramePr>
        <p:xfrm>
          <a:off x="914400" y="3124200"/>
          <a:ext cx="2024062" cy="1138238"/>
        </p:xfrm>
        <a:graphic>
          <a:graphicData uri="http://schemas.openxmlformats.org/presentationml/2006/ole">
            <mc:AlternateContent xmlns:mc="http://schemas.openxmlformats.org/markup-compatibility/2006">
              <mc:Choice xmlns:v="urn:schemas-microsoft-com:vml" Requires="v">
                <p:oleObj spid="_x0000_s13103" name="Equation" r:id="rId4" imgW="609480" imgH="342720" progId="Equation.3">
                  <p:embed/>
                </p:oleObj>
              </mc:Choice>
              <mc:Fallback>
                <p:oleObj name="Equation" r:id="rId4" imgW="609480" imgH="34272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3124200"/>
                        <a:ext cx="2024062" cy="11382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oleObj>
              </mc:Fallback>
            </mc:AlternateContent>
          </a:graphicData>
        </a:graphic>
      </p:graphicFrame>
      <p:graphicFrame>
        <p:nvGraphicFramePr>
          <p:cNvPr id="233478" name="Object 6"/>
          <p:cNvGraphicFramePr>
            <a:graphicFrameLocks noChangeAspect="1"/>
          </p:cNvGraphicFramePr>
          <p:nvPr>
            <p:extLst>
              <p:ext uri="{D42A27DB-BD31-4B8C-83A1-F6EECF244321}">
                <p14:modId xmlns:p14="http://schemas.microsoft.com/office/powerpoint/2010/main" val="2292465562"/>
              </p:ext>
            </p:extLst>
          </p:nvPr>
        </p:nvGraphicFramePr>
        <p:xfrm>
          <a:off x="2895600" y="3124200"/>
          <a:ext cx="3078163" cy="1138238"/>
        </p:xfrm>
        <a:graphic>
          <a:graphicData uri="http://schemas.openxmlformats.org/presentationml/2006/ole">
            <mc:AlternateContent xmlns:mc="http://schemas.openxmlformats.org/markup-compatibility/2006">
              <mc:Choice xmlns:v="urn:schemas-microsoft-com:vml" Requires="v">
                <p:oleObj spid="_x0000_s13104" name="Equation" r:id="rId6" imgW="927000" imgH="342720" progId="Equation.3">
                  <p:embed/>
                </p:oleObj>
              </mc:Choice>
              <mc:Fallback>
                <p:oleObj name="Equation" r:id="rId6" imgW="927000" imgH="34272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95600" y="3124200"/>
                        <a:ext cx="3078163" cy="11382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oleObj>
              </mc:Fallback>
            </mc:AlternateContent>
          </a:graphicData>
        </a:graphic>
      </p:graphicFrame>
      <p:graphicFrame>
        <p:nvGraphicFramePr>
          <p:cNvPr id="233479" name="Object 7"/>
          <p:cNvGraphicFramePr>
            <a:graphicFrameLocks noChangeAspect="1"/>
          </p:cNvGraphicFramePr>
          <p:nvPr>
            <p:extLst>
              <p:ext uri="{D42A27DB-BD31-4B8C-83A1-F6EECF244321}">
                <p14:modId xmlns:p14="http://schemas.microsoft.com/office/powerpoint/2010/main" val="4061080420"/>
              </p:ext>
            </p:extLst>
          </p:nvPr>
        </p:nvGraphicFramePr>
        <p:xfrm>
          <a:off x="5943600" y="3429000"/>
          <a:ext cx="2613025" cy="506413"/>
        </p:xfrm>
        <a:graphic>
          <a:graphicData uri="http://schemas.openxmlformats.org/presentationml/2006/ole">
            <mc:AlternateContent xmlns:mc="http://schemas.openxmlformats.org/markup-compatibility/2006">
              <mc:Choice xmlns:v="urn:schemas-microsoft-com:vml" Requires="v">
                <p:oleObj spid="_x0000_s13105" name="Equation" r:id="rId8" imgW="787320" imgH="152280" progId="Equation.3">
                  <p:embed/>
                </p:oleObj>
              </mc:Choice>
              <mc:Fallback>
                <p:oleObj name="Equation" r:id="rId8" imgW="787320" imgH="15228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43600" y="3429000"/>
                        <a:ext cx="2613025" cy="506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oleObj>
              </mc:Fallback>
            </mc:AlternateContent>
          </a:graphicData>
        </a:graphic>
      </p:graphicFrame>
      <p:graphicFrame>
        <p:nvGraphicFramePr>
          <p:cNvPr id="233480" name="Object 8"/>
          <p:cNvGraphicFramePr>
            <a:graphicFrameLocks noChangeAspect="1"/>
          </p:cNvGraphicFramePr>
          <p:nvPr>
            <p:extLst>
              <p:ext uri="{D42A27DB-BD31-4B8C-83A1-F6EECF244321}">
                <p14:modId xmlns:p14="http://schemas.microsoft.com/office/powerpoint/2010/main" val="2771838537"/>
              </p:ext>
            </p:extLst>
          </p:nvPr>
        </p:nvGraphicFramePr>
        <p:xfrm>
          <a:off x="1958181" y="4216098"/>
          <a:ext cx="5456238" cy="518836"/>
        </p:xfrm>
        <a:graphic>
          <a:graphicData uri="http://schemas.openxmlformats.org/presentationml/2006/ole">
            <mc:AlternateContent xmlns:mc="http://schemas.openxmlformats.org/markup-compatibility/2006">
              <mc:Choice xmlns:v="urn:schemas-microsoft-com:vml" Requires="v">
                <p:oleObj spid="_x0000_s13106" name="Equation" r:id="rId10" imgW="2006600" imgH="190500" progId="Equation.3">
                  <p:embed/>
                </p:oleObj>
              </mc:Choice>
              <mc:Fallback>
                <p:oleObj name="Equation" r:id="rId10" imgW="2006600" imgH="190500" progId="Equation.3">
                  <p:embed/>
                  <p:pic>
                    <p:nvPicPr>
                      <p:cNvPr id="0" name=""/>
                      <p:cNvPicPr>
                        <a:picLocks noChangeAspect="1" noChangeArrowheads="1"/>
                      </p:cNvPicPr>
                      <p:nvPr/>
                    </p:nvPicPr>
                    <p:blipFill>
                      <a:blip r:embed="rId11"/>
                      <a:srcRect/>
                      <a:stretch>
                        <a:fillRect/>
                      </a:stretch>
                    </p:blipFill>
                    <p:spPr bwMode="auto">
                      <a:xfrm>
                        <a:off x="1958181" y="4216098"/>
                        <a:ext cx="5456238" cy="518836"/>
                      </a:xfrm>
                      <a:prstGeom prst="rect">
                        <a:avLst/>
                      </a:prstGeom>
                      <a:noFill/>
                      <a:ln>
                        <a:noFill/>
                      </a:ln>
                      <a:effectLst/>
                      <a:extLst/>
                    </p:spPr>
                  </p:pic>
                </p:oleObj>
              </mc:Fallback>
            </mc:AlternateContent>
          </a:graphicData>
        </a:graphic>
      </p:graphicFrame>
      <p:sp>
        <p:nvSpPr>
          <p:cNvPr id="233481" name="Text Box 9"/>
          <p:cNvSpPr txBox="1">
            <a:spLocks noChangeArrowheads="1"/>
          </p:cNvSpPr>
          <p:nvPr/>
        </p:nvSpPr>
        <p:spPr bwMode="auto">
          <a:xfrm>
            <a:off x="990600" y="5257800"/>
            <a:ext cx="6858000" cy="646331"/>
          </a:xfrm>
          <a:prstGeom prst="rect">
            <a:avLst/>
          </a:prstGeom>
          <a:solidFill>
            <a:schemeClr val="tx2">
              <a:lumMod val="20000"/>
              <a:lumOff val="80000"/>
            </a:schemeClr>
          </a:solidFill>
          <a:ln w="28575">
            <a:solidFill>
              <a:schemeClr val="bg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spcBef>
                <a:spcPct val="50000"/>
              </a:spcBef>
            </a:pPr>
            <a:r>
              <a:rPr lang="en-US" b="0" dirty="0">
                <a:solidFill>
                  <a:srgbClr val="333333"/>
                </a:solidFill>
              </a:rPr>
              <a:t>The interval must be wider to provide for the increased confidence that it does indeed enclose the true value of </a:t>
            </a:r>
            <a:r>
              <a:rPr lang="en-US" b="0" dirty="0">
                <a:solidFill>
                  <a:srgbClr val="333333"/>
                </a:solidFill>
                <a:latin typeface="Symbol" pitchFamily="18" charset="2"/>
              </a:rPr>
              <a:t>m</a:t>
            </a:r>
            <a:r>
              <a:rPr lang="en-US" b="0" dirty="0">
                <a:solidFill>
                  <a:srgbClr val="333333"/>
                </a:solidFill>
              </a:rPr>
              <a:t>.</a:t>
            </a:r>
          </a:p>
        </p:txBody>
      </p:sp>
      <p:grpSp>
        <p:nvGrpSpPr>
          <p:cNvPr id="233482" name="Group 10"/>
          <p:cNvGrpSpPr>
            <a:grpSpLocks/>
          </p:cNvGrpSpPr>
          <p:nvPr/>
        </p:nvGrpSpPr>
        <p:grpSpPr bwMode="auto">
          <a:xfrm>
            <a:off x="4671647" y="128923"/>
            <a:ext cx="1436687" cy="1281907"/>
            <a:chOff x="4560" y="96"/>
            <a:chExt cx="1104" cy="912"/>
          </a:xfrm>
        </p:grpSpPr>
        <p:sp>
          <p:nvSpPr>
            <p:cNvPr id="233483" name="Rectangle 11"/>
            <p:cNvSpPr>
              <a:spLocks noChangeArrowheads="1"/>
            </p:cNvSpPr>
            <p:nvPr/>
          </p:nvSpPr>
          <p:spPr bwMode="auto">
            <a:xfrm>
              <a:off x="4560" y="96"/>
              <a:ext cx="1104" cy="912"/>
            </a:xfrm>
            <a:prstGeom prst="rect">
              <a:avLst/>
            </a:prstGeom>
            <a:solidFill>
              <a:srgbClr val="F4ECC6"/>
            </a:solidFill>
            <a:ln>
              <a:noFill/>
            </a:ln>
            <a:effectLst>
              <a:outerShdw dist="107763" dir="2700000" algn="ctr" rotWithShape="0">
                <a:schemeClr val="bg2"/>
              </a:outerShdw>
            </a:effectLst>
            <a:extLst>
              <a:ext uri="{91240B29-F687-4f45-9708-019B960494DF}">
                <a14:hiddenLine xmlns:a14="http://schemas.microsoft.com/office/drawing/2010/main" xmlns="" w="28575">
                  <a:solidFill>
                    <a:srgbClr val="CC0066"/>
                  </a:solidFill>
                  <a:miter lim="800000"/>
                  <a:headEnd/>
                  <a:tailEnd/>
                </a14:hiddenLine>
              </a:ext>
            </a:extLst>
          </p:spPr>
          <p:txBody>
            <a:bodyPr wrap="none" anchor="ctr"/>
            <a:lstStyle/>
            <a:p>
              <a:endParaRPr lang="en-US"/>
            </a:p>
          </p:txBody>
        </p:sp>
        <p:pic>
          <p:nvPicPr>
            <p:cNvPr id="233484" name="Picture 12" descr="dairy"/>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626" y="144"/>
              <a:ext cx="960" cy="808"/>
            </a:xfrm>
            <a:prstGeom prst="rect">
              <a:avLst/>
            </a:prstGeom>
            <a:solidFill>
              <a:srgbClr val="F4ECC6"/>
            </a:solidFill>
            <a:ln w="28575">
              <a:solidFill>
                <a:schemeClr val="accent2"/>
              </a:solidFill>
              <a:miter lim="800000"/>
              <a:headEnd/>
              <a:tailEnd/>
            </a:ln>
          </p:spPr>
        </p:pic>
      </p:grpSp>
    </p:spTree>
    <p:extLst>
      <p:ext uri="{BB962C8B-B14F-4D97-AF65-F5344CB8AC3E}">
        <p14:creationId xmlns:p14="http://schemas.microsoft.com/office/powerpoint/2010/main" val="18459111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33474"/>
                                        </p:tgtEl>
                                        <p:attrNameLst>
                                          <p:attrName>style.visibility</p:attrName>
                                        </p:attrNameLst>
                                      </p:cBhvr>
                                      <p:to>
                                        <p:strVal val="visible"/>
                                      </p:to>
                                    </p:set>
                                    <p:animEffect transition="in" filter="dissolve">
                                      <p:cBhvr>
                                        <p:cTn id="7" dur="500"/>
                                        <p:tgtEl>
                                          <p:spTgt spid="233474"/>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233477"/>
                                        </p:tgtEl>
                                        <p:attrNameLst>
                                          <p:attrName>style.visibility</p:attrName>
                                        </p:attrNameLst>
                                      </p:cBhvr>
                                      <p:to>
                                        <p:strVal val="visible"/>
                                      </p:to>
                                    </p:set>
                                    <p:animEffect transition="in" filter="wipe(up)">
                                      <p:cBhvr>
                                        <p:cTn id="11" dur="500"/>
                                        <p:tgtEl>
                                          <p:spTgt spid="23347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233478"/>
                                        </p:tgtEl>
                                        <p:attrNameLst>
                                          <p:attrName>style.visibility</p:attrName>
                                        </p:attrNameLst>
                                      </p:cBhvr>
                                      <p:to>
                                        <p:strVal val="visible"/>
                                      </p:to>
                                    </p:set>
                                    <p:animEffect transition="in" filter="wipe(left)">
                                      <p:cBhvr>
                                        <p:cTn id="16" dur="500"/>
                                        <p:tgtEl>
                                          <p:spTgt spid="23347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nodeType="clickEffect">
                                  <p:stCondLst>
                                    <p:cond delay="0"/>
                                  </p:stCondLst>
                                  <p:childTnLst>
                                    <p:set>
                                      <p:cBhvr>
                                        <p:cTn id="20" dur="1" fill="hold">
                                          <p:stCondLst>
                                            <p:cond delay="0"/>
                                          </p:stCondLst>
                                        </p:cTn>
                                        <p:tgtEl>
                                          <p:spTgt spid="233479"/>
                                        </p:tgtEl>
                                        <p:attrNameLst>
                                          <p:attrName>style.visibility</p:attrName>
                                        </p:attrNameLst>
                                      </p:cBhvr>
                                      <p:to>
                                        <p:strVal val="visible"/>
                                      </p:to>
                                    </p:set>
                                    <p:animEffect transition="in" filter="wipe(left)">
                                      <p:cBhvr>
                                        <p:cTn id="21" dur="500"/>
                                        <p:tgtEl>
                                          <p:spTgt spid="23347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nodeType="clickEffect">
                                  <p:stCondLst>
                                    <p:cond delay="0"/>
                                  </p:stCondLst>
                                  <p:childTnLst>
                                    <p:set>
                                      <p:cBhvr>
                                        <p:cTn id="25" dur="1" fill="hold">
                                          <p:stCondLst>
                                            <p:cond delay="0"/>
                                          </p:stCondLst>
                                        </p:cTn>
                                        <p:tgtEl>
                                          <p:spTgt spid="233480"/>
                                        </p:tgtEl>
                                        <p:attrNameLst>
                                          <p:attrName>style.visibility</p:attrName>
                                        </p:attrNameLst>
                                      </p:cBhvr>
                                      <p:to>
                                        <p:strVal val="visible"/>
                                      </p:to>
                                    </p:set>
                                    <p:animEffect transition="in" filter="wipe(left)">
                                      <p:cBhvr>
                                        <p:cTn id="26" dur="500"/>
                                        <p:tgtEl>
                                          <p:spTgt spid="233480"/>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233481"/>
                                        </p:tgtEl>
                                        <p:attrNameLst>
                                          <p:attrName>style.visibility</p:attrName>
                                        </p:attrNameLst>
                                      </p:cBhvr>
                                      <p:to>
                                        <p:strVal val="visible"/>
                                      </p:to>
                                    </p:set>
                                    <p:animEffect transition="in" filter="dissolve">
                                      <p:cBhvr>
                                        <p:cTn id="31" dur="500"/>
                                        <p:tgtEl>
                                          <p:spTgt spid="2334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74" grpId="0" animBg="1"/>
      <p:bldP spid="233481"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533400" y="0"/>
            <a:ext cx="8610600" cy="1143000"/>
          </a:xfrm>
        </p:spPr>
        <p:txBody>
          <a:bodyPr/>
          <a:lstStyle/>
          <a:p>
            <a:r>
              <a:rPr lang="en-US" sz="4800" b="1" dirty="0" smtClean="0"/>
              <a:t>Summary</a:t>
            </a:r>
            <a:endParaRPr lang="en-US" sz="4800" b="1" dirty="0"/>
          </a:p>
        </p:txBody>
      </p:sp>
      <p:sp>
        <p:nvSpPr>
          <p:cNvPr id="253955" name="Rectangle 3"/>
          <p:cNvSpPr>
            <a:spLocks noGrp="1" noChangeArrowheads="1"/>
          </p:cNvSpPr>
          <p:nvPr>
            <p:ph type="body" idx="1"/>
          </p:nvPr>
        </p:nvSpPr>
        <p:spPr>
          <a:xfrm>
            <a:off x="685800" y="1066800"/>
            <a:ext cx="8229600" cy="5257800"/>
          </a:xfrm>
          <a:noFill/>
          <a:ln/>
        </p:spPr>
        <p:txBody>
          <a:bodyPr/>
          <a:lstStyle/>
          <a:p>
            <a:pPr>
              <a:lnSpc>
                <a:spcPct val="90000"/>
              </a:lnSpc>
              <a:buFontTx/>
              <a:buNone/>
            </a:pPr>
            <a:r>
              <a:rPr lang="en-US" sz="2800" b="1" dirty="0">
                <a:solidFill>
                  <a:srgbClr val="333333"/>
                </a:solidFill>
                <a:effectLst>
                  <a:outerShdw blurRad="38100" dist="38100" dir="2700000" algn="tl">
                    <a:srgbClr val="C0C0C0"/>
                  </a:outerShdw>
                </a:effectLst>
              </a:rPr>
              <a:t>I. Types of Estimators</a:t>
            </a:r>
          </a:p>
          <a:p>
            <a:pPr>
              <a:lnSpc>
                <a:spcPct val="90000"/>
              </a:lnSpc>
              <a:buFontTx/>
              <a:buNone/>
            </a:pPr>
            <a:r>
              <a:rPr lang="en-US" sz="2800" dirty="0"/>
              <a:t>	1. </a:t>
            </a:r>
            <a:r>
              <a:rPr lang="en-US" sz="2800" i="1" dirty="0"/>
              <a:t>Point estimator</a:t>
            </a:r>
            <a:r>
              <a:rPr lang="en-US" sz="2800" dirty="0"/>
              <a:t>: a single number is calculated to estimate the population parameter.</a:t>
            </a:r>
          </a:p>
          <a:p>
            <a:pPr>
              <a:lnSpc>
                <a:spcPct val="90000"/>
              </a:lnSpc>
              <a:buFontTx/>
              <a:buNone/>
            </a:pPr>
            <a:r>
              <a:rPr lang="en-US" sz="2800" dirty="0"/>
              <a:t>	2. </a:t>
            </a:r>
            <a:r>
              <a:rPr lang="en-US" sz="2800" i="1" dirty="0">
                <a:effectLst>
                  <a:outerShdw blurRad="38100" dist="38100" dir="2700000" algn="tl">
                    <a:srgbClr val="C0C0C0"/>
                  </a:outerShdw>
                </a:effectLst>
              </a:rPr>
              <a:t>Interval estimator</a:t>
            </a:r>
            <a:r>
              <a:rPr lang="en-US" sz="2800" dirty="0"/>
              <a:t>: two numbers are calculated to form an interval that contains the parameter.</a:t>
            </a:r>
          </a:p>
          <a:p>
            <a:pPr>
              <a:lnSpc>
                <a:spcPct val="90000"/>
              </a:lnSpc>
              <a:buFontTx/>
              <a:buNone/>
            </a:pPr>
            <a:r>
              <a:rPr lang="en-US" sz="2800" b="1" dirty="0">
                <a:effectLst>
                  <a:outerShdw blurRad="38100" dist="38100" dir="2700000" algn="tl">
                    <a:srgbClr val="C0C0C0"/>
                  </a:outerShdw>
                </a:effectLst>
              </a:rPr>
              <a:t>II. Properties of Good P</a:t>
            </a:r>
            <a:r>
              <a:rPr lang="en-US" sz="2800" b="1" dirty="0" smtClean="0">
                <a:effectLst>
                  <a:outerShdw blurRad="38100" dist="38100" dir="2700000" algn="tl">
                    <a:srgbClr val="C0C0C0"/>
                  </a:outerShdw>
                </a:effectLst>
              </a:rPr>
              <a:t>oint Estimators</a:t>
            </a:r>
            <a:endParaRPr lang="en-US" sz="2800" b="1" dirty="0">
              <a:effectLst>
                <a:outerShdw blurRad="38100" dist="38100" dir="2700000" algn="tl">
                  <a:srgbClr val="C0C0C0"/>
                </a:outerShdw>
              </a:effectLst>
            </a:endParaRPr>
          </a:p>
          <a:p>
            <a:pPr>
              <a:lnSpc>
                <a:spcPct val="90000"/>
              </a:lnSpc>
              <a:buFontTx/>
              <a:buNone/>
            </a:pPr>
            <a:r>
              <a:rPr lang="en-US" sz="2800" dirty="0"/>
              <a:t>	1. </a:t>
            </a:r>
            <a:r>
              <a:rPr lang="en-US" sz="2800" i="1" dirty="0"/>
              <a:t>Unbiased</a:t>
            </a:r>
            <a:r>
              <a:rPr lang="en-US" sz="2800" dirty="0"/>
              <a:t>: the average value of the estimator equals the parameter to be estimated.</a:t>
            </a:r>
          </a:p>
          <a:p>
            <a:pPr>
              <a:lnSpc>
                <a:spcPct val="90000"/>
              </a:lnSpc>
              <a:buFontTx/>
              <a:buNone/>
            </a:pPr>
            <a:r>
              <a:rPr lang="en-US" sz="2800" dirty="0"/>
              <a:t>	2. </a:t>
            </a:r>
            <a:r>
              <a:rPr lang="en-US" sz="2800" i="1" dirty="0"/>
              <a:t>Minimum variance</a:t>
            </a:r>
            <a:r>
              <a:rPr lang="en-US" sz="2800" dirty="0"/>
              <a:t>: of all the unbiased estimators, the best estimator has a sampling distribution with the smallest standard error.</a:t>
            </a:r>
          </a:p>
        </p:txBody>
      </p:sp>
    </p:spTree>
    <p:extLst>
      <p:ext uri="{BB962C8B-B14F-4D97-AF65-F5344CB8AC3E}">
        <p14:creationId xmlns:p14="http://schemas.microsoft.com/office/powerpoint/2010/main" val="26869438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9" name="Rectangle 3"/>
          <p:cNvSpPr>
            <a:spLocks noGrp="1" noChangeArrowheads="1"/>
          </p:cNvSpPr>
          <p:nvPr>
            <p:ph type="body" idx="1"/>
          </p:nvPr>
        </p:nvSpPr>
        <p:spPr>
          <a:xfrm>
            <a:off x="685800" y="1219200"/>
            <a:ext cx="8229600" cy="5181600"/>
          </a:xfrm>
          <a:noFill/>
          <a:ln/>
        </p:spPr>
        <p:txBody>
          <a:bodyPr/>
          <a:lstStyle/>
          <a:p>
            <a:pPr>
              <a:buFontTx/>
              <a:buNone/>
            </a:pPr>
            <a:r>
              <a:rPr lang="en-US" sz="2800" dirty="0" smtClean="0"/>
              <a:t>Estimator for normal mean and binomial proportion </a:t>
            </a:r>
            <a:endParaRPr lang="en-US" sz="2800" dirty="0"/>
          </a:p>
        </p:txBody>
      </p:sp>
      <p:grpSp>
        <p:nvGrpSpPr>
          <p:cNvPr id="254980" name="Group 4"/>
          <p:cNvGrpSpPr>
            <a:grpSpLocks/>
          </p:cNvGrpSpPr>
          <p:nvPr/>
        </p:nvGrpSpPr>
        <p:grpSpPr bwMode="auto">
          <a:xfrm>
            <a:off x="1143000" y="1905000"/>
            <a:ext cx="6934200" cy="3886200"/>
            <a:chOff x="720" y="1488"/>
            <a:chExt cx="4368" cy="2448"/>
          </a:xfrm>
        </p:grpSpPr>
        <p:sp>
          <p:nvSpPr>
            <p:cNvPr id="254981" name="Rectangle 5"/>
            <p:cNvSpPr>
              <a:spLocks noChangeArrowheads="1"/>
            </p:cNvSpPr>
            <p:nvPr/>
          </p:nvSpPr>
          <p:spPr bwMode="auto">
            <a:xfrm>
              <a:off x="720" y="1488"/>
              <a:ext cx="4368" cy="2448"/>
            </a:xfrm>
            <a:prstGeom prst="rect">
              <a:avLst/>
            </a:prstGeom>
            <a:solidFill>
              <a:srgbClr val="F4ECC6"/>
            </a:solidFill>
            <a:ln w="28575">
              <a:solidFill>
                <a:schemeClr val="accent2"/>
              </a:solidFill>
              <a:miter lim="800000"/>
              <a:headEnd/>
              <a:tailEnd/>
            </a:ln>
            <a:effectLst>
              <a:outerShdw dist="107763" dir="2700000" algn="ctr" rotWithShape="0">
                <a:schemeClr val="bg2"/>
              </a:outerShdw>
            </a:effectLst>
          </p:spPr>
          <p:txBody>
            <a:bodyPr wrap="none" anchor="ctr"/>
            <a:lstStyle/>
            <a:p>
              <a:endParaRPr lang="en-US"/>
            </a:p>
          </p:txBody>
        </p:sp>
        <p:pic>
          <p:nvPicPr>
            <p:cNvPr id="254982" name="Picture 6" descr="9-327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 y="1536"/>
              <a:ext cx="4267" cy="2366"/>
            </a:xfrm>
            <a:prstGeom prst="rect">
              <a:avLst/>
            </a:prstGeom>
            <a:solidFill>
              <a:srgbClr val="F4ECC6"/>
            </a:solidFill>
            <a:ln>
              <a:noFill/>
            </a:ln>
            <a:effectLst/>
            <a:extLst>
              <a:ext uri="{91240B29-F687-4f45-9708-019B960494DF}">
                <a14:hiddenLine xmlns:a14="http://schemas.microsoft.com/office/drawing/2010/main" xmlns="" w="9525">
                  <a:solidFill>
                    <a:schemeClr val="accent2"/>
                  </a:solidFill>
                  <a:miter lim="800000"/>
                  <a:headEnd/>
                  <a:tailEnd/>
                </a14:hiddenLine>
              </a:ext>
              <a:ext uri="{AF507438-7753-43e0-B8FC-AC1667EBCBE1}">
                <a14:hiddenEffects xmlns:a14="http://schemas.microsoft.com/office/drawing/2010/main" xmlns="">
                  <a:effectLst>
                    <a:outerShdw dist="107763" dir="2700000" algn="ctr" rotWithShape="0">
                      <a:srgbClr val="808080"/>
                    </a:outerShdw>
                  </a:effectLst>
                </a14:hiddenEffects>
              </a:ext>
            </a:extLst>
          </p:spPr>
        </p:pic>
      </p:grpSp>
      <p:sp>
        <p:nvSpPr>
          <p:cNvPr id="8" name="Rectangle 2"/>
          <p:cNvSpPr txBox="1">
            <a:spLocks noChangeArrowheads="1"/>
          </p:cNvSpPr>
          <p:nvPr/>
        </p:nvSpPr>
        <p:spPr bwMode="auto">
          <a:xfrm>
            <a:off x="381000" y="152400"/>
            <a:ext cx="80772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5400">
                <a:solidFill>
                  <a:schemeClr val="accent2"/>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sz="5400">
                <a:solidFill>
                  <a:schemeClr val="accent2"/>
                </a:solidFill>
                <a:effectLst>
                  <a:outerShdw blurRad="38100" dist="38100" dir="2700000" algn="tl">
                    <a:srgbClr val="C0C0C0"/>
                  </a:outerShdw>
                </a:effectLst>
                <a:latin typeface="Times New Roman" pitchFamily="18" charset="0"/>
              </a:defRPr>
            </a:lvl2pPr>
            <a:lvl3pPr algn="ctr" rtl="0" fontAlgn="base">
              <a:spcBef>
                <a:spcPct val="0"/>
              </a:spcBef>
              <a:spcAft>
                <a:spcPct val="0"/>
              </a:spcAft>
              <a:defRPr sz="5400">
                <a:solidFill>
                  <a:schemeClr val="accent2"/>
                </a:solidFill>
                <a:effectLst>
                  <a:outerShdw blurRad="38100" dist="38100" dir="2700000" algn="tl">
                    <a:srgbClr val="C0C0C0"/>
                  </a:outerShdw>
                </a:effectLst>
                <a:latin typeface="Times New Roman" pitchFamily="18" charset="0"/>
              </a:defRPr>
            </a:lvl3pPr>
            <a:lvl4pPr algn="ctr" rtl="0" fontAlgn="base">
              <a:spcBef>
                <a:spcPct val="0"/>
              </a:spcBef>
              <a:spcAft>
                <a:spcPct val="0"/>
              </a:spcAft>
              <a:defRPr sz="5400">
                <a:solidFill>
                  <a:schemeClr val="accent2"/>
                </a:solidFill>
                <a:effectLst>
                  <a:outerShdw blurRad="38100" dist="38100" dir="2700000" algn="tl">
                    <a:srgbClr val="C0C0C0"/>
                  </a:outerShdw>
                </a:effectLst>
                <a:latin typeface="Times New Roman" pitchFamily="18" charset="0"/>
              </a:defRPr>
            </a:lvl4pPr>
            <a:lvl5pPr algn="ctr" rtl="0" fontAlgn="base">
              <a:spcBef>
                <a:spcPct val="0"/>
              </a:spcBef>
              <a:spcAft>
                <a:spcPct val="0"/>
              </a:spcAft>
              <a:defRPr sz="5400">
                <a:solidFill>
                  <a:schemeClr val="accent2"/>
                </a:solidFill>
                <a:effectLst>
                  <a:outerShdw blurRad="38100" dist="38100" dir="2700000" algn="tl">
                    <a:srgbClr val="C0C0C0"/>
                  </a:outerShdw>
                </a:effectLst>
                <a:latin typeface="Times New Roman" pitchFamily="18" charset="0"/>
              </a:defRPr>
            </a:lvl5pPr>
            <a:lvl6pPr marL="457200" algn="ctr" rtl="0" fontAlgn="base">
              <a:spcBef>
                <a:spcPct val="0"/>
              </a:spcBef>
              <a:spcAft>
                <a:spcPct val="0"/>
              </a:spcAft>
              <a:defRPr sz="5400">
                <a:solidFill>
                  <a:schemeClr val="accent2"/>
                </a:solidFill>
                <a:effectLst>
                  <a:outerShdw blurRad="38100" dist="38100" dir="2700000" algn="tl">
                    <a:srgbClr val="C0C0C0"/>
                  </a:outerShdw>
                </a:effectLst>
                <a:latin typeface="Times New Roman" pitchFamily="18" charset="0"/>
              </a:defRPr>
            </a:lvl6pPr>
            <a:lvl7pPr marL="914400" algn="ctr" rtl="0" fontAlgn="base">
              <a:spcBef>
                <a:spcPct val="0"/>
              </a:spcBef>
              <a:spcAft>
                <a:spcPct val="0"/>
              </a:spcAft>
              <a:defRPr sz="5400">
                <a:solidFill>
                  <a:schemeClr val="accent2"/>
                </a:solidFill>
                <a:effectLst>
                  <a:outerShdw blurRad="38100" dist="38100" dir="2700000" algn="tl">
                    <a:srgbClr val="C0C0C0"/>
                  </a:outerShdw>
                </a:effectLst>
                <a:latin typeface="Times New Roman" pitchFamily="18" charset="0"/>
              </a:defRPr>
            </a:lvl7pPr>
            <a:lvl8pPr marL="1371600" algn="ctr" rtl="0" fontAlgn="base">
              <a:spcBef>
                <a:spcPct val="0"/>
              </a:spcBef>
              <a:spcAft>
                <a:spcPct val="0"/>
              </a:spcAft>
              <a:defRPr sz="5400">
                <a:solidFill>
                  <a:schemeClr val="accent2"/>
                </a:solidFill>
                <a:effectLst>
                  <a:outerShdw blurRad="38100" dist="38100" dir="2700000" algn="tl">
                    <a:srgbClr val="C0C0C0"/>
                  </a:outerShdw>
                </a:effectLst>
                <a:latin typeface="Times New Roman" pitchFamily="18" charset="0"/>
              </a:defRPr>
            </a:lvl8pPr>
            <a:lvl9pPr marL="1828800" algn="ctr" rtl="0" fontAlgn="base">
              <a:spcBef>
                <a:spcPct val="0"/>
              </a:spcBef>
              <a:spcAft>
                <a:spcPct val="0"/>
              </a:spcAft>
              <a:defRPr sz="5400">
                <a:solidFill>
                  <a:schemeClr val="accent2"/>
                </a:solidFill>
                <a:effectLst>
                  <a:outerShdw blurRad="38100" dist="38100" dir="2700000" algn="tl">
                    <a:srgbClr val="C0C0C0"/>
                  </a:outerShdw>
                </a:effectLst>
                <a:latin typeface="Times New Roman" pitchFamily="18" charset="0"/>
              </a:defRPr>
            </a:lvl9pPr>
          </a:lstStyle>
          <a:p>
            <a:r>
              <a:rPr lang="en-US" sz="4800" b="1" dirty="0" smtClean="0">
                <a:solidFill>
                  <a:schemeClr val="tx1"/>
                </a:solidFill>
              </a:rPr>
              <a:t>Summary</a:t>
            </a:r>
            <a:endParaRPr lang="en-US" sz="4800" b="1" dirty="0">
              <a:solidFill>
                <a:schemeClr val="tx1"/>
              </a:solidFill>
            </a:endParaRPr>
          </a:p>
        </p:txBody>
      </p:sp>
    </p:spTree>
    <p:extLst>
      <p:ext uri="{BB962C8B-B14F-4D97-AF65-F5344CB8AC3E}">
        <p14:creationId xmlns:p14="http://schemas.microsoft.com/office/powerpoint/2010/main" val="36369550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1200"/>
            <a:ext cx="8229600" cy="1371600"/>
          </a:xfrm>
        </p:spPr>
        <p:txBody>
          <a:bodyPr/>
          <a:lstStyle/>
          <a:p>
            <a:pPr algn="ctr"/>
            <a:r>
              <a:rPr lang="en-US" dirty="0" smtClean="0"/>
              <a:t>Hypothesis Testing</a:t>
            </a:r>
            <a:endParaRPr lang="en-US" dirty="0"/>
          </a:p>
        </p:txBody>
      </p:sp>
    </p:spTree>
    <p:extLst>
      <p:ext uri="{BB962C8B-B14F-4D97-AF65-F5344CB8AC3E}">
        <p14:creationId xmlns:p14="http://schemas.microsoft.com/office/powerpoint/2010/main" val="37051583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762000"/>
          </a:xfrm>
        </p:spPr>
        <p:txBody>
          <a:bodyPr/>
          <a:lstStyle/>
          <a:p>
            <a:r>
              <a:rPr lang="en-US" dirty="0" smtClean="0"/>
              <a:t>Hypothesis Testing Framework</a:t>
            </a:r>
            <a:endParaRPr lang="en-US" dirty="0"/>
          </a:p>
        </p:txBody>
      </p:sp>
      <p:sp>
        <p:nvSpPr>
          <p:cNvPr id="3" name="Content Placeholder 2"/>
          <p:cNvSpPr>
            <a:spLocks noGrp="1"/>
          </p:cNvSpPr>
          <p:nvPr>
            <p:ph idx="1"/>
          </p:nvPr>
        </p:nvSpPr>
        <p:spPr>
          <a:xfrm>
            <a:off x="457200" y="1981200"/>
            <a:ext cx="8229600" cy="3962400"/>
          </a:xfrm>
        </p:spPr>
        <p:txBody>
          <a:bodyPr/>
          <a:lstStyle/>
          <a:p>
            <a:pPr marL="514350" indent="-514350">
              <a:buFont typeface="+mj-lt"/>
              <a:buAutoNum type="arabicPeriod"/>
            </a:pPr>
            <a:r>
              <a:rPr lang="en-US" dirty="0" smtClean="0"/>
              <a:t>Set up null and alternative hypotheses.</a:t>
            </a:r>
          </a:p>
          <a:p>
            <a:pPr marL="514350" indent="-514350">
              <a:buFont typeface="+mj-lt"/>
              <a:buAutoNum type="arabicPeriod"/>
            </a:pPr>
            <a:r>
              <a:rPr lang="en-US" dirty="0" smtClean="0"/>
              <a:t>Calculate test statistic (often using common descriptive statistics).</a:t>
            </a:r>
          </a:p>
          <a:p>
            <a:pPr marL="514350" indent="-514350">
              <a:buFont typeface="+mj-lt"/>
              <a:buAutoNum type="arabicPeriod"/>
            </a:pPr>
            <a:r>
              <a:rPr lang="en-US" dirty="0" smtClean="0"/>
              <a:t>Calculate or estimate a </a:t>
            </a:r>
            <a:r>
              <a:rPr lang="en-US" i="1" dirty="0" smtClean="0"/>
              <a:t>p</a:t>
            </a:r>
            <a:r>
              <a:rPr lang="en-US" dirty="0" smtClean="0"/>
              <a:t>-value based on the test statistic.</a:t>
            </a:r>
          </a:p>
          <a:p>
            <a:pPr marL="514350" indent="-514350">
              <a:buFont typeface="+mj-lt"/>
              <a:buAutoNum type="arabicPeriod"/>
            </a:pPr>
            <a:r>
              <a:rPr lang="en-US" dirty="0" smtClean="0"/>
              <a:t>Make a decision based on the </a:t>
            </a:r>
            <a:r>
              <a:rPr lang="en-US" i="1" dirty="0" smtClean="0"/>
              <a:t>p</a:t>
            </a:r>
            <a:r>
              <a:rPr lang="en-US" dirty="0" smtClean="0"/>
              <a:t>-value and </a:t>
            </a:r>
            <a:r>
              <a:rPr lang="en-US" dirty="0"/>
              <a:t>d</a:t>
            </a:r>
            <a:r>
              <a:rPr lang="en-US" dirty="0" smtClean="0"/>
              <a:t>raw conclusion accordingly.</a:t>
            </a:r>
            <a:endParaRPr lang="en-US" dirty="0"/>
          </a:p>
        </p:txBody>
      </p:sp>
    </p:spTree>
    <p:extLst>
      <p:ext uri="{BB962C8B-B14F-4D97-AF65-F5344CB8AC3E}">
        <p14:creationId xmlns:p14="http://schemas.microsoft.com/office/powerpoint/2010/main" val="2257482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Hypotheses</a:t>
            </a:r>
            <a:endParaRPr lang="en-US" dirty="0"/>
          </a:p>
        </p:txBody>
      </p:sp>
      <p:sp>
        <p:nvSpPr>
          <p:cNvPr id="4" name="Content Placeholder 3"/>
          <p:cNvSpPr>
            <a:spLocks noGrp="1"/>
          </p:cNvSpPr>
          <p:nvPr>
            <p:ph sz="quarter" idx="1"/>
          </p:nvPr>
        </p:nvSpPr>
        <p:spPr>
          <a:xfrm>
            <a:off x="0" y="1143000"/>
            <a:ext cx="7556313" cy="4144963"/>
          </a:xfrm>
        </p:spPr>
        <p:txBody>
          <a:bodyPr>
            <a:normAutofit/>
          </a:bodyPr>
          <a:lstStyle/>
          <a:p>
            <a:pPr lvl="1"/>
            <a:r>
              <a:rPr lang="en-US" sz="2700" dirty="0" smtClean="0"/>
              <a:t>Null Hypothesis</a:t>
            </a:r>
          </a:p>
          <a:p>
            <a:pPr lvl="2"/>
            <a:r>
              <a:rPr lang="en-US" sz="2700" dirty="0" smtClean="0"/>
              <a:t>H</a:t>
            </a:r>
            <a:r>
              <a:rPr lang="en-US" sz="2700" baseline="-25000" dirty="0" smtClean="0"/>
              <a:t>0</a:t>
            </a:r>
          </a:p>
          <a:p>
            <a:pPr lvl="1"/>
            <a:r>
              <a:rPr lang="en-US" sz="2700" dirty="0" smtClean="0"/>
              <a:t>Alternative Hypothesis</a:t>
            </a:r>
          </a:p>
          <a:p>
            <a:pPr lvl="2"/>
            <a:r>
              <a:rPr lang="en-US" sz="2700" dirty="0" smtClean="0"/>
              <a:t>H</a:t>
            </a:r>
            <a:r>
              <a:rPr lang="en-US" sz="2700" baseline="-25000" dirty="0" smtClean="0"/>
              <a:t>A</a:t>
            </a:r>
            <a:r>
              <a:rPr lang="en-US" sz="2700" dirty="0" smtClean="0"/>
              <a:t> </a:t>
            </a:r>
            <a:r>
              <a:rPr lang="en-US" sz="2700" i="1" dirty="0" smtClean="0"/>
              <a:t>or</a:t>
            </a:r>
            <a:r>
              <a:rPr lang="en-US" sz="2700" dirty="0" smtClean="0"/>
              <a:t> H</a:t>
            </a:r>
            <a:r>
              <a:rPr lang="en-US" sz="2700" baseline="-25000" dirty="0" smtClean="0"/>
              <a:t>1</a:t>
            </a:r>
          </a:p>
        </p:txBody>
      </p:sp>
      <p:graphicFrame>
        <p:nvGraphicFramePr>
          <p:cNvPr id="6" name="Table 5"/>
          <p:cNvGraphicFramePr>
            <a:graphicFrameLocks noGrp="1"/>
          </p:cNvGraphicFramePr>
          <p:nvPr>
            <p:extLst>
              <p:ext uri="{D42A27DB-BD31-4B8C-83A1-F6EECF244321}">
                <p14:modId xmlns:p14="http://schemas.microsoft.com/office/powerpoint/2010/main" val="2089349711"/>
              </p:ext>
            </p:extLst>
          </p:nvPr>
        </p:nvGraphicFramePr>
        <p:xfrm>
          <a:off x="2819400" y="2895600"/>
          <a:ext cx="6211457" cy="2995323"/>
        </p:xfrm>
        <a:graphic>
          <a:graphicData uri="http://schemas.openxmlformats.org/drawingml/2006/table">
            <a:tbl>
              <a:tblPr firstRow="1" firstCol="1">
                <a:tableStyleId>{7DF18680-E054-41AD-8BC1-D1AEF772440D}</a:tableStyleId>
              </a:tblPr>
              <a:tblGrid>
                <a:gridCol w="1791857"/>
                <a:gridCol w="2209800"/>
                <a:gridCol w="2209800"/>
              </a:tblGrid>
              <a:tr h="998441">
                <a:tc>
                  <a:txBody>
                    <a:bodyPr/>
                    <a:lstStyle/>
                    <a:p>
                      <a:pPr algn="ctr"/>
                      <a:endParaRPr lang="en-US" sz="2400" dirty="0"/>
                    </a:p>
                  </a:txBody>
                  <a:tcPr anchor="ctr"/>
                </a:tc>
                <a:tc>
                  <a:txBody>
                    <a:bodyPr/>
                    <a:lstStyle/>
                    <a:p>
                      <a:pPr algn="ctr"/>
                      <a:r>
                        <a:rPr lang="en-US" sz="2400" dirty="0" smtClean="0"/>
                        <a:t>H</a:t>
                      </a:r>
                      <a:r>
                        <a:rPr lang="en-US" sz="2400" baseline="-25000" dirty="0" smtClean="0"/>
                        <a:t>0 </a:t>
                      </a:r>
                      <a:r>
                        <a:rPr lang="en-US" sz="2400" baseline="0" dirty="0" smtClean="0"/>
                        <a:t>True</a:t>
                      </a:r>
                      <a:endParaRPr lang="en-US" sz="2400" baseline="0" dirty="0"/>
                    </a:p>
                  </a:txBody>
                  <a:tcPr anchor="ctr"/>
                </a:tc>
                <a:tc>
                  <a:txBody>
                    <a:bodyPr/>
                    <a:lstStyle/>
                    <a:p>
                      <a:pPr algn="ctr"/>
                      <a:r>
                        <a:rPr lang="en-US" sz="2400" dirty="0" smtClean="0"/>
                        <a:t>H</a:t>
                      </a:r>
                      <a:r>
                        <a:rPr lang="en-US" sz="2400" baseline="-25000" dirty="0" smtClean="0"/>
                        <a:t>1 </a:t>
                      </a:r>
                      <a:r>
                        <a:rPr lang="en-US" sz="2400" baseline="0" dirty="0" smtClean="0"/>
                        <a:t>True</a:t>
                      </a:r>
                    </a:p>
                  </a:txBody>
                  <a:tcPr anchor="ctr"/>
                </a:tc>
              </a:tr>
              <a:tr h="998441">
                <a:tc>
                  <a:txBody>
                    <a:bodyPr/>
                    <a:lstStyle/>
                    <a:p>
                      <a:pPr algn="ctr"/>
                      <a:r>
                        <a:rPr lang="en-US" sz="2400" dirty="0" smtClean="0"/>
                        <a:t>Retain H</a:t>
                      </a:r>
                      <a:r>
                        <a:rPr lang="en-US" sz="2400" baseline="-25000" dirty="0" smtClean="0"/>
                        <a:t>0 </a:t>
                      </a:r>
                      <a:endParaRPr lang="en-US" sz="2400" dirty="0"/>
                    </a:p>
                  </a:txBody>
                  <a:tcPr anchor="ctr"/>
                </a:tc>
                <a:tc>
                  <a:txBody>
                    <a:bodyPr/>
                    <a:lstStyle/>
                    <a:p>
                      <a:pPr algn="ctr"/>
                      <a:r>
                        <a:rPr lang="en-US" sz="2400" dirty="0" smtClean="0"/>
                        <a:t>Retain the Null</a:t>
                      </a:r>
                    </a:p>
                    <a:p>
                      <a:pPr algn="ctr"/>
                      <a:r>
                        <a:rPr lang="en-US" sz="2400" dirty="0" smtClean="0"/>
                        <a:t>(Correct)</a:t>
                      </a:r>
                      <a:endParaRPr lang="en-US" sz="2400" dirty="0"/>
                    </a:p>
                  </a:txBody>
                  <a:tcPr anchor="ctr"/>
                </a:tc>
                <a:tc>
                  <a:txBody>
                    <a:bodyPr/>
                    <a:lstStyle/>
                    <a:p>
                      <a:pPr algn="ctr"/>
                      <a:r>
                        <a:rPr lang="en-US" sz="2400" dirty="0" smtClean="0"/>
                        <a:t>Type II </a:t>
                      </a:r>
                    </a:p>
                    <a:p>
                      <a:pPr algn="ctr"/>
                      <a:r>
                        <a:rPr lang="en-US" sz="2400" dirty="0" smtClean="0"/>
                        <a:t>Error</a:t>
                      </a:r>
                    </a:p>
                  </a:txBody>
                  <a:tcPr anchor="ctr"/>
                </a:tc>
              </a:tr>
              <a:tr h="998441">
                <a:tc>
                  <a:txBody>
                    <a:bodyPr/>
                    <a:lstStyle/>
                    <a:p>
                      <a:pPr algn="ctr"/>
                      <a:r>
                        <a:rPr lang="en-US" sz="2400" dirty="0" smtClean="0"/>
                        <a:t>Reject H</a:t>
                      </a:r>
                      <a:r>
                        <a:rPr lang="en-US" sz="2400" baseline="-25000" dirty="0" smtClean="0"/>
                        <a:t>0 </a:t>
                      </a:r>
                      <a:endParaRPr lang="en-US" sz="2400" dirty="0" smtClean="0"/>
                    </a:p>
                  </a:txBody>
                  <a:tcPr anchor="ctr"/>
                </a:tc>
                <a:tc>
                  <a:txBody>
                    <a:bodyPr/>
                    <a:lstStyle/>
                    <a:p>
                      <a:pPr algn="ctr"/>
                      <a:r>
                        <a:rPr lang="en-US" sz="2400" dirty="0" smtClean="0"/>
                        <a:t>Type I </a:t>
                      </a:r>
                    </a:p>
                    <a:p>
                      <a:pPr algn="ctr"/>
                      <a:r>
                        <a:rPr lang="en-US" sz="2400" dirty="0" smtClean="0"/>
                        <a:t>Error</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Reject the Null</a:t>
                      </a:r>
                    </a:p>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(Correct)</a:t>
                      </a:r>
                    </a:p>
                  </a:txBody>
                  <a:tcPr anchor="ctr"/>
                </a:tc>
              </a:tr>
            </a:tbl>
          </a:graphicData>
        </a:graphic>
      </p:graphicFrame>
    </p:spTree>
    <p:extLst>
      <p:ext uri="{BB962C8B-B14F-4D97-AF65-F5344CB8AC3E}">
        <p14:creationId xmlns:p14="http://schemas.microsoft.com/office/powerpoint/2010/main" val="2626151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Hypothesis Testing</a:t>
            </a:r>
            <a:endParaRPr lang="en-US" dirty="0"/>
          </a:p>
        </p:txBody>
      </p:sp>
      <p:sp>
        <p:nvSpPr>
          <p:cNvPr id="4" name="Content Placeholder 3"/>
          <p:cNvSpPr>
            <a:spLocks noGrp="1"/>
          </p:cNvSpPr>
          <p:nvPr>
            <p:ph sz="quarter" idx="1"/>
          </p:nvPr>
        </p:nvSpPr>
        <p:spPr>
          <a:xfrm>
            <a:off x="76200" y="990600"/>
            <a:ext cx="8915400" cy="5638800"/>
          </a:xfrm>
        </p:spPr>
        <p:txBody>
          <a:bodyPr>
            <a:normAutofit lnSpcReduction="10000"/>
          </a:bodyPr>
          <a:lstStyle/>
          <a:p>
            <a:r>
              <a:rPr lang="en-US" sz="3100" dirty="0" smtClean="0"/>
              <a:t>Null Hypothesis Significance Testing </a:t>
            </a:r>
            <a:r>
              <a:rPr lang="en-US" sz="3100" dirty="0"/>
              <a:t>and Falsification</a:t>
            </a:r>
          </a:p>
          <a:p>
            <a:pPr lvl="1"/>
            <a:r>
              <a:rPr lang="en-US" sz="2700" dirty="0"/>
              <a:t>What can we </a:t>
            </a:r>
            <a:r>
              <a:rPr lang="en-US" sz="2700" dirty="0" smtClean="0"/>
              <a:t>demonstrate?</a:t>
            </a:r>
            <a:endParaRPr lang="en-US" sz="2700" dirty="0"/>
          </a:p>
          <a:p>
            <a:pPr lvl="2"/>
            <a:r>
              <a:rPr lang="en-US" dirty="0"/>
              <a:t>We can </a:t>
            </a:r>
            <a:r>
              <a:rPr lang="en-US" dirty="0" smtClean="0"/>
              <a:t>demonstrate that our data contradict the null hypothesis (and we reject </a:t>
            </a:r>
            <a:r>
              <a:rPr lang="en-US" dirty="0"/>
              <a:t>the </a:t>
            </a:r>
            <a:r>
              <a:rPr lang="en-US" dirty="0" smtClean="0"/>
              <a:t>null hypothesis)</a:t>
            </a:r>
            <a:endParaRPr lang="en-US" dirty="0"/>
          </a:p>
          <a:p>
            <a:pPr lvl="2"/>
            <a:r>
              <a:rPr lang="en-US" dirty="0"/>
              <a:t>We can </a:t>
            </a:r>
            <a:r>
              <a:rPr lang="en-US" dirty="0" smtClean="0"/>
              <a:t>demonstrate </a:t>
            </a:r>
            <a:r>
              <a:rPr lang="en-US" dirty="0"/>
              <a:t>that we don’t have enough information to </a:t>
            </a:r>
            <a:r>
              <a:rPr lang="en-US" dirty="0" smtClean="0"/>
              <a:t>reject the null (and we retain </a:t>
            </a:r>
            <a:r>
              <a:rPr lang="en-US" dirty="0"/>
              <a:t>the null hypothesis)</a:t>
            </a:r>
          </a:p>
          <a:p>
            <a:pPr lvl="1"/>
            <a:r>
              <a:rPr lang="en-US" sz="2700" dirty="0"/>
              <a:t>What </a:t>
            </a:r>
            <a:r>
              <a:rPr lang="en-US" sz="2700" dirty="0" smtClean="0"/>
              <a:t>are we unable to prove?</a:t>
            </a:r>
            <a:endParaRPr lang="en-US" sz="2700" dirty="0"/>
          </a:p>
          <a:p>
            <a:pPr lvl="2"/>
            <a:r>
              <a:rPr lang="en-US" dirty="0"/>
              <a:t>We cannot prove the null hypothesis is correct (accept the null)</a:t>
            </a:r>
          </a:p>
          <a:p>
            <a:pPr lvl="2"/>
            <a:r>
              <a:rPr lang="en-US" dirty="0"/>
              <a:t>We cannot prove the alternative hypothesis is correct (accept the alternative)</a:t>
            </a:r>
          </a:p>
          <a:p>
            <a:pPr lvl="2"/>
            <a:r>
              <a:rPr lang="en-US" dirty="0"/>
              <a:t>We cannot prove the alternative hypothesis is wrong (reject the alternative</a:t>
            </a:r>
            <a:r>
              <a:rPr lang="en-US" dirty="0" smtClean="0"/>
              <a:t>)</a:t>
            </a:r>
            <a:endParaRPr lang="en-US" dirty="0"/>
          </a:p>
        </p:txBody>
      </p:sp>
    </p:spTree>
    <p:extLst>
      <p:ext uri="{BB962C8B-B14F-4D97-AF65-F5344CB8AC3E}">
        <p14:creationId xmlns:p14="http://schemas.microsoft.com/office/powerpoint/2010/main" val="464849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5"/>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Hypothesis Testing</a:t>
            </a:r>
            <a:endParaRPr lang="en-US" dirty="0"/>
          </a:p>
        </p:txBody>
      </p:sp>
      <p:sp>
        <p:nvSpPr>
          <p:cNvPr id="4" name="Content Placeholder 3"/>
          <p:cNvSpPr>
            <a:spLocks noGrp="1"/>
          </p:cNvSpPr>
          <p:nvPr>
            <p:ph sz="quarter" idx="1"/>
          </p:nvPr>
        </p:nvSpPr>
        <p:spPr>
          <a:xfrm>
            <a:off x="381000" y="1295400"/>
            <a:ext cx="8229600" cy="4800600"/>
          </a:xfrm>
        </p:spPr>
        <p:txBody>
          <a:bodyPr>
            <a:normAutofit/>
          </a:bodyPr>
          <a:lstStyle/>
          <a:p>
            <a:r>
              <a:rPr lang="en-US" sz="3100" dirty="0"/>
              <a:t>Significance Level</a:t>
            </a:r>
          </a:p>
          <a:p>
            <a:pPr lvl="1"/>
            <a:r>
              <a:rPr lang="en-US" sz="2700" dirty="0" smtClean="0"/>
              <a:t>What </a:t>
            </a:r>
            <a:r>
              <a:rPr lang="en-US" sz="2700" dirty="0"/>
              <a:t>is a significance level?</a:t>
            </a:r>
          </a:p>
          <a:p>
            <a:pPr lvl="2"/>
            <a:r>
              <a:rPr lang="en-US" dirty="0"/>
              <a:t>A probability value we determine in advance that is used as a criterion for rejecting the null </a:t>
            </a:r>
            <a:r>
              <a:rPr lang="en-US" dirty="0" smtClean="0"/>
              <a:t>hypothesis</a:t>
            </a:r>
          </a:p>
          <a:p>
            <a:pPr lvl="2"/>
            <a:r>
              <a:rPr lang="en-US" dirty="0" smtClean="0"/>
              <a:t>α is the probability of Type I error, so we set it according to the error probability we are comfortable with (or, more commonly, according to field standard)</a:t>
            </a:r>
            <a:endParaRPr lang="en-US" dirty="0"/>
          </a:p>
          <a:p>
            <a:pPr lvl="2"/>
            <a:r>
              <a:rPr lang="en-US" dirty="0"/>
              <a:t>α = </a:t>
            </a:r>
            <a:r>
              <a:rPr lang="en-US" dirty="0" smtClean="0"/>
              <a:t>.05</a:t>
            </a:r>
            <a:endParaRPr lang="en-US" dirty="0"/>
          </a:p>
          <a:p>
            <a:pPr lvl="2"/>
            <a:r>
              <a:rPr lang="en-US" dirty="0"/>
              <a:t>α = </a:t>
            </a:r>
            <a:r>
              <a:rPr lang="en-US" dirty="0" smtClean="0"/>
              <a:t>.01</a:t>
            </a:r>
          </a:p>
          <a:p>
            <a:pPr lvl="1"/>
            <a:r>
              <a:rPr lang="en-US" dirty="0" smtClean="0"/>
              <a:t>This is the same α that we thought about when going over confidence intervals.</a:t>
            </a:r>
            <a:endParaRPr lang="en-US" dirty="0"/>
          </a:p>
        </p:txBody>
      </p:sp>
    </p:spTree>
    <p:extLst>
      <p:ext uri="{BB962C8B-B14F-4D97-AF65-F5344CB8AC3E}">
        <p14:creationId xmlns:p14="http://schemas.microsoft.com/office/powerpoint/2010/main" val="2745117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5"/>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Hypothesis Testing</a:t>
            </a:r>
          </a:p>
        </p:txBody>
      </p:sp>
      <p:sp>
        <p:nvSpPr>
          <p:cNvPr id="3" name="Content Placeholder 2"/>
          <p:cNvSpPr>
            <a:spLocks noGrp="1"/>
          </p:cNvSpPr>
          <p:nvPr>
            <p:ph sz="quarter" idx="1"/>
          </p:nvPr>
        </p:nvSpPr>
        <p:spPr>
          <a:xfrm>
            <a:off x="0" y="1411941"/>
            <a:ext cx="6016752" cy="5105400"/>
          </a:xfrm>
        </p:spPr>
        <p:txBody>
          <a:bodyPr>
            <a:normAutofit/>
          </a:bodyPr>
          <a:lstStyle/>
          <a:p>
            <a:r>
              <a:rPr lang="en-US" sz="3100" dirty="0"/>
              <a:t>One-Tailed versus Two-Tailed tests</a:t>
            </a:r>
          </a:p>
          <a:p>
            <a:pPr lvl="1"/>
            <a:r>
              <a:rPr lang="en-US" sz="2700" dirty="0"/>
              <a:t>Alternative Hypotheses</a:t>
            </a:r>
          </a:p>
          <a:p>
            <a:pPr lvl="2"/>
            <a:r>
              <a:rPr lang="en-US" dirty="0"/>
              <a:t>n</a:t>
            </a:r>
            <a:r>
              <a:rPr lang="en-US" dirty="0" smtClean="0"/>
              <a:t>ot equal; </a:t>
            </a:r>
            <a:r>
              <a:rPr lang="en-US" dirty="0"/>
              <a:t>l</a:t>
            </a:r>
            <a:r>
              <a:rPr lang="en-US" dirty="0" smtClean="0"/>
              <a:t>ess than; greater </a:t>
            </a:r>
            <a:r>
              <a:rPr lang="en-US" dirty="0"/>
              <a:t>than</a:t>
            </a:r>
          </a:p>
          <a:p>
            <a:pPr lvl="1"/>
            <a:r>
              <a:rPr lang="en-US" sz="2700" dirty="0" smtClean="0"/>
              <a:t>Two-tailed </a:t>
            </a:r>
            <a:r>
              <a:rPr lang="en-US" sz="2700" dirty="0"/>
              <a:t>tests determine the probability when your alternative hypothesis is </a:t>
            </a:r>
            <a:r>
              <a:rPr lang="en-US" sz="2700" dirty="0" smtClean="0"/>
              <a:t>“not equal”</a:t>
            </a:r>
          </a:p>
          <a:p>
            <a:pPr lvl="1"/>
            <a:r>
              <a:rPr lang="en-US" sz="2700" dirty="0"/>
              <a:t>One-tailed tests determine the probability when your alternative </a:t>
            </a:r>
            <a:r>
              <a:rPr lang="en-US" sz="2700" dirty="0" smtClean="0"/>
              <a:t>hypothesis is “less than” </a:t>
            </a:r>
            <a:r>
              <a:rPr lang="en-US" sz="2700" dirty="0"/>
              <a:t>or </a:t>
            </a:r>
            <a:r>
              <a:rPr lang="en-US" sz="2700" dirty="0" smtClean="0"/>
              <a:t>“greater than”</a:t>
            </a:r>
            <a:endParaRPr lang="en-US" sz="2700" dirty="0"/>
          </a:p>
          <a:p>
            <a:pPr lvl="1"/>
            <a:endParaRPr lang="en-US" sz="2700" dirty="0"/>
          </a:p>
        </p:txBody>
      </p:sp>
      <p:pic>
        <p:nvPicPr>
          <p:cNvPr id="5" name="Picture 4"/>
          <p:cNvPicPr>
            <a:picLocks noChangeAspect="1"/>
          </p:cNvPicPr>
          <p:nvPr/>
        </p:nvPicPr>
        <p:blipFill>
          <a:blip r:embed="rId3"/>
          <a:stretch>
            <a:fillRect/>
          </a:stretch>
        </p:blipFill>
        <p:spPr>
          <a:xfrm>
            <a:off x="5911457" y="1295400"/>
            <a:ext cx="3235722" cy="2362200"/>
          </a:xfrm>
          <a:prstGeom prst="rect">
            <a:avLst/>
          </a:prstGeom>
        </p:spPr>
      </p:pic>
      <p:pic>
        <p:nvPicPr>
          <p:cNvPr id="6" name="Picture 5"/>
          <p:cNvPicPr>
            <a:picLocks noChangeAspect="1"/>
          </p:cNvPicPr>
          <p:nvPr/>
        </p:nvPicPr>
        <p:blipFill>
          <a:blip r:embed="rId4"/>
          <a:stretch>
            <a:fillRect/>
          </a:stretch>
        </p:blipFill>
        <p:spPr>
          <a:xfrm>
            <a:off x="5911457" y="3657600"/>
            <a:ext cx="3235722" cy="2362200"/>
          </a:xfrm>
          <a:prstGeom prst="rect">
            <a:avLst/>
          </a:prstGeom>
        </p:spPr>
      </p:pic>
    </p:spTree>
    <p:extLst>
      <p:ext uri="{BB962C8B-B14F-4D97-AF65-F5344CB8AC3E}">
        <p14:creationId xmlns:p14="http://schemas.microsoft.com/office/powerpoint/2010/main" val="59915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vassarstats.net/textbook/f0905.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7938" y="4267200"/>
            <a:ext cx="3951262" cy="2590799"/>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381000" y="152400"/>
            <a:ext cx="7467600" cy="762000"/>
          </a:xfrm>
        </p:spPr>
        <p:txBody>
          <a:bodyPr/>
          <a:lstStyle/>
          <a:p>
            <a:r>
              <a:rPr lang="en-US" dirty="0" smtClean="0"/>
              <a:t>T-Distribution</a:t>
            </a:r>
            <a:endParaRPr lang="en-US" dirty="0"/>
          </a:p>
        </p:txBody>
      </p:sp>
      <p:sp>
        <p:nvSpPr>
          <p:cNvPr id="4" name="Content Placeholder 3"/>
          <p:cNvSpPr>
            <a:spLocks noGrp="1"/>
          </p:cNvSpPr>
          <p:nvPr>
            <p:ph sz="quarter" idx="1"/>
          </p:nvPr>
        </p:nvSpPr>
        <p:spPr>
          <a:xfrm>
            <a:off x="0" y="990600"/>
            <a:ext cx="9144000" cy="3962400"/>
          </a:xfrm>
        </p:spPr>
        <p:txBody>
          <a:bodyPr>
            <a:normAutofit fontScale="92500" lnSpcReduction="10000"/>
          </a:bodyPr>
          <a:lstStyle/>
          <a:p>
            <a:r>
              <a:rPr lang="en-US" sz="3000" dirty="0" smtClean="0"/>
              <a:t>What </a:t>
            </a:r>
            <a:r>
              <a:rPr lang="en-US" sz="3000" dirty="0"/>
              <a:t>is the t-distribution?</a:t>
            </a:r>
          </a:p>
          <a:p>
            <a:pPr lvl="2"/>
            <a:r>
              <a:rPr lang="en-US" dirty="0"/>
              <a:t>A theoretical sampling distribution used to determine probabilities when σ is </a:t>
            </a:r>
            <a:r>
              <a:rPr lang="en-US" dirty="0" smtClean="0"/>
              <a:t>unknown</a:t>
            </a:r>
          </a:p>
          <a:p>
            <a:pPr lvl="2"/>
            <a:r>
              <a:rPr lang="en-US" dirty="0" smtClean="0"/>
              <a:t>Much like the standard normal distribution is a distribution of z-scores, the t-distribution is a distribution of t-scores</a:t>
            </a:r>
          </a:p>
          <a:p>
            <a:r>
              <a:rPr lang="en-US" sz="3000" dirty="0" smtClean="0"/>
              <a:t>How is the t-distribution different from the normal distribution?</a:t>
            </a:r>
          </a:p>
          <a:p>
            <a:pPr lvl="2"/>
            <a:r>
              <a:rPr lang="en-US" dirty="0" smtClean="0"/>
              <a:t>Probabilities are different </a:t>
            </a:r>
            <a:r>
              <a:rPr lang="en-US" i="1" u="sng" dirty="0" smtClean="0"/>
              <a:t>depending upon the sample size</a:t>
            </a:r>
          </a:p>
          <a:p>
            <a:pPr lvl="2"/>
            <a:r>
              <a:rPr lang="en-US" dirty="0" smtClean="0"/>
              <a:t>As the sample size increases, the t-distribution looks more like the normal distribution (for this reason, many t-tables only go through n=30)</a:t>
            </a:r>
          </a:p>
        </p:txBody>
      </p:sp>
    </p:spTree>
    <p:extLst>
      <p:ext uri="{BB962C8B-B14F-4D97-AF65-F5344CB8AC3E}">
        <p14:creationId xmlns:p14="http://schemas.microsoft.com/office/powerpoint/2010/main" val="229966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Statistical Inference?</a:t>
            </a:r>
            <a:endParaRPr lang="en-US" dirty="0"/>
          </a:p>
        </p:txBody>
      </p:sp>
      <p:sp>
        <p:nvSpPr>
          <p:cNvPr id="3" name="Content Placeholder 2"/>
          <p:cNvSpPr>
            <a:spLocks noGrp="1"/>
          </p:cNvSpPr>
          <p:nvPr>
            <p:ph idx="1"/>
          </p:nvPr>
        </p:nvSpPr>
        <p:spPr>
          <a:xfrm>
            <a:off x="457200" y="1600200"/>
            <a:ext cx="8229600" cy="4419600"/>
          </a:xfrm>
        </p:spPr>
        <p:txBody>
          <a:bodyPr/>
          <a:lstStyle/>
          <a:p>
            <a:pPr marL="0" indent="0">
              <a:buNone/>
            </a:pPr>
            <a:r>
              <a:rPr lang="en-US" dirty="0"/>
              <a:t>We use statistical inference to learn something about a population (unknown) based on a sample (known</a:t>
            </a:r>
            <a:r>
              <a:rPr lang="en-US" dirty="0" smtClean="0"/>
              <a:t>).</a:t>
            </a:r>
            <a:endParaRPr lang="en-US" i="1" dirty="0" smtClean="0"/>
          </a:p>
          <a:p>
            <a:pPr marL="0" indent="0">
              <a:buNone/>
            </a:pPr>
            <a:endParaRPr lang="en-US" i="1" dirty="0"/>
          </a:p>
          <a:p>
            <a:pPr marL="0" indent="0">
              <a:buNone/>
            </a:pPr>
            <a:r>
              <a:rPr lang="en-US" i="1" dirty="0" smtClean="0"/>
              <a:t>Statistical </a:t>
            </a:r>
            <a:r>
              <a:rPr lang="en-US" i="1" dirty="0"/>
              <a:t>inference is the quantification of uncertainty</a:t>
            </a:r>
            <a:r>
              <a:rPr lang="en-US" i="1" dirty="0" smtClean="0"/>
              <a:t>.</a:t>
            </a:r>
          </a:p>
        </p:txBody>
      </p:sp>
    </p:spTree>
    <p:extLst>
      <p:ext uri="{BB962C8B-B14F-4D97-AF65-F5344CB8AC3E}">
        <p14:creationId xmlns:p14="http://schemas.microsoft.com/office/powerpoint/2010/main" val="2785142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t>
            </a:r>
            <a:r>
              <a:rPr lang="en-US" dirty="0" smtClean="0"/>
              <a:t>-tables</a:t>
            </a:r>
            <a:endParaRPr lang="en-US" dirty="0"/>
          </a:p>
        </p:txBody>
      </p:sp>
      <p:pic>
        <p:nvPicPr>
          <p:cNvPr id="5" name="Content Placeholder 4" descr="Macintosh HD:Users:AshleyRicker:Dropbox:TA_Teaching:TAing Psych 11:Psyc 11 Spring 2013:Spring 2013:Midterm 2:t-dist.jpg"/>
          <p:cNvPicPr>
            <a:picLocks noGrp="1"/>
          </p:cNvPicPr>
          <p:nvPr>
            <p:ph idx="1"/>
          </p:nvPr>
        </p:nvPicPr>
        <p:blipFill rotWithShape="1">
          <a:blip r:embed="rId2">
            <a:extLst>
              <a:ext uri="{28A0092B-C50C-407E-A947-70E740481C1C}">
                <a14:useLocalDpi xmlns:a14="http://schemas.microsoft.com/office/drawing/2010/main" val="0"/>
              </a:ext>
            </a:extLst>
          </a:blip>
          <a:srcRect l="17914" t="7473" r="4584" b="44436"/>
          <a:stretch/>
        </p:blipFill>
        <p:spPr bwMode="auto">
          <a:xfrm>
            <a:off x="1463040" y="990600"/>
            <a:ext cx="5856393" cy="4687158"/>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val="31389895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Hypothesis Testing</a:t>
            </a:r>
            <a:endParaRPr lang="en-US" dirty="0"/>
          </a:p>
        </p:txBody>
      </p:sp>
      <p:sp>
        <p:nvSpPr>
          <p:cNvPr id="4" name="Content Placeholder 3"/>
          <p:cNvSpPr>
            <a:spLocks noGrp="1"/>
          </p:cNvSpPr>
          <p:nvPr>
            <p:ph sz="quarter" idx="1"/>
          </p:nvPr>
        </p:nvSpPr>
        <p:spPr>
          <a:xfrm>
            <a:off x="457200" y="1143000"/>
            <a:ext cx="8229600" cy="5029200"/>
          </a:xfrm>
        </p:spPr>
        <p:txBody>
          <a:bodyPr>
            <a:normAutofit fontScale="92500" lnSpcReduction="20000"/>
          </a:bodyPr>
          <a:lstStyle/>
          <a:p>
            <a:r>
              <a:rPr lang="en-US" sz="3100" dirty="0"/>
              <a:t>Significance Level</a:t>
            </a:r>
          </a:p>
          <a:p>
            <a:pPr lvl="1"/>
            <a:r>
              <a:rPr lang="en-US" sz="2700" dirty="0" smtClean="0"/>
              <a:t>Statistically-significant</a:t>
            </a:r>
            <a:endParaRPr lang="en-US" sz="2700" dirty="0"/>
          </a:p>
          <a:p>
            <a:pPr lvl="2"/>
            <a:r>
              <a:rPr lang="en-US" dirty="0"/>
              <a:t>Unlikely to have happened by chance</a:t>
            </a:r>
          </a:p>
          <a:p>
            <a:pPr lvl="3"/>
            <a:r>
              <a:rPr lang="en-US" dirty="0" smtClean="0"/>
              <a:t>Less than </a:t>
            </a:r>
            <a:r>
              <a:rPr lang="en-US" dirty="0"/>
              <a:t>an </a:t>
            </a:r>
            <a:r>
              <a:rPr lang="en-US" dirty="0" smtClean="0"/>
              <a:t>α = 0.05 probability that this result happened by chance if the null were indeed true</a:t>
            </a:r>
          </a:p>
          <a:p>
            <a:pPr lvl="2"/>
            <a:r>
              <a:rPr lang="en-US" dirty="0" smtClean="0"/>
              <a:t>What </a:t>
            </a:r>
            <a:r>
              <a:rPr lang="en-US" dirty="0"/>
              <a:t>does this really mean?</a:t>
            </a:r>
          </a:p>
          <a:p>
            <a:pPr lvl="3"/>
            <a:r>
              <a:rPr lang="en-US" dirty="0"/>
              <a:t>Our findings are real, not because of chance</a:t>
            </a:r>
          </a:p>
          <a:p>
            <a:pPr lvl="3"/>
            <a:r>
              <a:rPr lang="en-US" dirty="0"/>
              <a:t>Ex. The </a:t>
            </a:r>
            <a:r>
              <a:rPr lang="en-US" dirty="0" smtClean="0"/>
              <a:t>average difference in height between </a:t>
            </a:r>
            <a:r>
              <a:rPr lang="en-US" dirty="0"/>
              <a:t>men and </a:t>
            </a:r>
            <a:r>
              <a:rPr lang="en-US" dirty="0" smtClean="0"/>
              <a:t>women is </a:t>
            </a:r>
            <a:r>
              <a:rPr lang="en-US" dirty="0"/>
              <a:t>statistically significant</a:t>
            </a:r>
          </a:p>
          <a:p>
            <a:r>
              <a:rPr lang="en-US" sz="3100" dirty="0"/>
              <a:t>Rejecting the Null Hypothesis</a:t>
            </a:r>
          </a:p>
          <a:p>
            <a:pPr lvl="1"/>
            <a:r>
              <a:rPr lang="en-US" sz="2700" dirty="0"/>
              <a:t>Rejection Region</a:t>
            </a:r>
          </a:p>
          <a:p>
            <a:pPr lvl="2"/>
            <a:r>
              <a:rPr lang="en-US" dirty="0"/>
              <a:t>Probability values that lead us to reject the null hypothesis</a:t>
            </a:r>
          </a:p>
          <a:p>
            <a:pPr lvl="1"/>
            <a:r>
              <a:rPr lang="en-US" sz="2700" dirty="0"/>
              <a:t>Critical Values</a:t>
            </a:r>
          </a:p>
          <a:p>
            <a:pPr lvl="2"/>
            <a:r>
              <a:rPr lang="en-US" dirty="0" smtClean="0"/>
              <a:t>t-scores </a:t>
            </a:r>
            <a:r>
              <a:rPr lang="en-US" dirty="0"/>
              <a:t>that correspond to set probability</a:t>
            </a:r>
          </a:p>
        </p:txBody>
      </p:sp>
    </p:spTree>
    <p:extLst>
      <p:ext uri="{BB962C8B-B14F-4D97-AF65-F5344CB8AC3E}">
        <p14:creationId xmlns:p14="http://schemas.microsoft.com/office/powerpoint/2010/main" val="1591130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lstStyle/>
          <a:p>
            <a:r>
              <a:rPr lang="en-US" dirty="0" smtClean="0"/>
              <a:t>Imagine we are </a:t>
            </a:r>
            <a:r>
              <a:rPr lang="en-US" dirty="0"/>
              <a:t>comparing the mean of group 1 to the mean of group 2. </a:t>
            </a:r>
            <a:r>
              <a:rPr lang="en-US" dirty="0" smtClean="0"/>
              <a:t>Together we will fill </a:t>
            </a:r>
            <a:r>
              <a:rPr lang="en-US" dirty="0"/>
              <a:t>in the following table with the appropriate values </a:t>
            </a:r>
            <a:r>
              <a:rPr lang="en-US" dirty="0" smtClean="0"/>
              <a:t>(we are using </a:t>
            </a:r>
            <a:r>
              <a:rPr lang="en-US" dirty="0"/>
              <a:t>a two-tailed </a:t>
            </a:r>
            <a:r>
              <a:rPr lang="en-US" dirty="0" smtClean="0"/>
              <a:t>t-test) </a:t>
            </a:r>
          </a:p>
          <a:p>
            <a:pPr lvl="1"/>
            <a:r>
              <a:rPr lang="en-US" dirty="0" smtClean="0"/>
              <a:t>We will look up t-critical </a:t>
            </a:r>
          </a:p>
          <a:p>
            <a:pPr lvl="1"/>
            <a:r>
              <a:rPr lang="en-US" dirty="0" smtClean="0"/>
              <a:t>We will indicate whether we reject</a:t>
            </a:r>
            <a:r>
              <a:rPr lang="en-US" dirty="0"/>
              <a:t> </a:t>
            </a:r>
            <a:r>
              <a:rPr lang="en-US" dirty="0" smtClean="0"/>
              <a:t>or retain the Null Hypothesis </a:t>
            </a:r>
          </a:p>
          <a:p>
            <a:pPr lvl="1"/>
            <a:r>
              <a:rPr lang="en-US" dirty="0" smtClean="0"/>
              <a:t>We will </a:t>
            </a:r>
            <a:r>
              <a:rPr lang="en-US" dirty="0" smtClean="0"/>
              <a:t>calculate </a:t>
            </a:r>
            <a:r>
              <a:rPr lang="en-US" dirty="0" smtClean="0"/>
              <a:t>a </a:t>
            </a:r>
            <a:r>
              <a:rPr lang="en-US" i="1" dirty="0" smtClean="0"/>
              <a:t>p-value </a:t>
            </a:r>
            <a:r>
              <a:rPr lang="en-US" dirty="0" smtClean="0"/>
              <a:t>for each </a:t>
            </a:r>
            <a:r>
              <a:rPr lang="en-US" dirty="0" smtClean="0"/>
              <a:t>test</a:t>
            </a:r>
          </a:p>
        </p:txBody>
      </p:sp>
    </p:spTree>
    <p:extLst>
      <p:ext uri="{BB962C8B-B14F-4D97-AF65-F5344CB8AC3E}">
        <p14:creationId xmlns:p14="http://schemas.microsoft.com/office/powerpoint/2010/main" val="3439911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 critical values</a:t>
            </a:r>
            <a:endParaRPr lang="en-US" dirty="0"/>
          </a:p>
        </p:txBody>
      </p:sp>
      <p:sp>
        <p:nvSpPr>
          <p:cNvPr id="3" name="Content Placeholder 2"/>
          <p:cNvSpPr>
            <a:spLocks noGrp="1"/>
          </p:cNvSpPr>
          <p:nvPr>
            <p:ph idx="1"/>
          </p:nvPr>
        </p:nvSpPr>
        <p:spPr/>
        <p:txBody>
          <a:bodyPr/>
          <a:lstStyle/>
          <a:p>
            <a:r>
              <a:rPr lang="en-US" dirty="0" smtClean="0"/>
              <a:t>T-tables are almost never used in practice</a:t>
            </a:r>
          </a:p>
          <a:p>
            <a:r>
              <a:rPr lang="en-US" dirty="0" smtClean="0"/>
              <a:t>Instead, we use statistical software like SPSS, SAS, R, etc.</a:t>
            </a:r>
          </a:p>
          <a:p>
            <a:pPr lvl="1"/>
            <a:r>
              <a:rPr lang="en-US" dirty="0" smtClean="0"/>
              <a:t>All statistical computing software can do this!</a:t>
            </a:r>
          </a:p>
          <a:p>
            <a:r>
              <a:rPr lang="en-US" dirty="0" smtClean="0"/>
              <a:t>For now, we can use this website:</a:t>
            </a:r>
          </a:p>
          <a:p>
            <a:pPr lvl="1"/>
            <a:r>
              <a:rPr lang="en-US" dirty="0" smtClean="0"/>
              <a:t>(Google search</a:t>
            </a:r>
            <a:r>
              <a:rPr lang="en-US" dirty="0"/>
              <a:t>: </a:t>
            </a:r>
            <a:r>
              <a:rPr lang="en-US" dirty="0" smtClean="0"/>
              <a:t>“</a:t>
            </a:r>
            <a:r>
              <a:rPr lang="en-US" dirty="0" err="1" smtClean="0"/>
              <a:t>UIowa</a:t>
            </a:r>
            <a:r>
              <a:rPr lang="en-US" dirty="0" smtClean="0"/>
              <a:t> </a:t>
            </a:r>
            <a:r>
              <a:rPr lang="en-US" dirty="0"/>
              <a:t>student's t </a:t>
            </a:r>
            <a:r>
              <a:rPr lang="en-US" dirty="0" smtClean="0"/>
              <a:t>distribution applet/calculator”)</a:t>
            </a:r>
          </a:p>
          <a:p>
            <a:pPr marL="344487" lvl="1" indent="0" algn="ctr">
              <a:buNone/>
            </a:pPr>
            <a:r>
              <a:rPr lang="en-US" sz="2800" dirty="0" smtClean="0"/>
              <a:t>https</a:t>
            </a:r>
            <a:r>
              <a:rPr lang="en-US" sz="2800" dirty="0"/>
              <a:t>://homepage.divms.uiowa.edu/~mbognar/applets/t.html</a:t>
            </a:r>
            <a:endParaRPr lang="en-US" sz="2800" dirty="0" smtClean="0"/>
          </a:p>
        </p:txBody>
      </p:sp>
    </p:spTree>
    <p:extLst>
      <p:ext uri="{BB962C8B-B14F-4D97-AF65-F5344CB8AC3E}">
        <p14:creationId xmlns:p14="http://schemas.microsoft.com/office/powerpoint/2010/main" val="27948913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Things to Keep in Mind</a:t>
            </a:r>
            <a:endParaRPr lang="en-US" dirty="0"/>
          </a:p>
        </p:txBody>
      </p:sp>
      <p:sp>
        <p:nvSpPr>
          <p:cNvPr id="3" name="Content Placeholder 2"/>
          <p:cNvSpPr>
            <a:spLocks noGrp="1"/>
          </p:cNvSpPr>
          <p:nvPr>
            <p:ph idx="1"/>
          </p:nvPr>
        </p:nvSpPr>
        <p:spPr/>
        <p:txBody>
          <a:bodyPr/>
          <a:lstStyle/>
          <a:p>
            <a:r>
              <a:rPr lang="en-US" dirty="0" smtClean="0"/>
              <a:t>What are our hypotheses?</a:t>
            </a:r>
          </a:p>
          <a:p>
            <a:pPr lvl="1"/>
            <a:r>
              <a:rPr lang="en-US" dirty="0" smtClean="0"/>
              <a:t>H0: Mean1 = Mean2</a:t>
            </a:r>
          </a:p>
          <a:p>
            <a:pPr lvl="1"/>
            <a:r>
              <a:rPr lang="en-US" dirty="0" smtClean="0"/>
              <a:t>H1: Mean1 =/= Mean2</a:t>
            </a:r>
          </a:p>
          <a:p>
            <a:r>
              <a:rPr lang="en-US" dirty="0" smtClean="0"/>
              <a:t>This is </a:t>
            </a:r>
            <a:r>
              <a:rPr lang="en-US" dirty="0"/>
              <a:t>a two-tailed test, </a:t>
            </a:r>
            <a:r>
              <a:rPr lang="en-US" dirty="0" smtClean="0"/>
              <a:t>so we need to set the Applet to </a:t>
            </a:r>
          </a:p>
          <a:p>
            <a:pPr marL="0" indent="0" algn="ctr">
              <a:buNone/>
            </a:pPr>
            <a:r>
              <a:rPr lang="en-US" dirty="0" smtClean="0"/>
              <a:t>2P(X&gt;|x|)</a:t>
            </a:r>
          </a:p>
        </p:txBody>
      </p:sp>
    </p:spTree>
    <p:extLst>
      <p:ext uri="{BB962C8B-B14F-4D97-AF65-F5344CB8AC3E}">
        <p14:creationId xmlns:p14="http://schemas.microsoft.com/office/powerpoint/2010/main" val="406940833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7696200" cy="990600"/>
          </a:xfrm>
        </p:spPr>
        <p:txBody>
          <a:bodyPr/>
          <a:lstStyle/>
          <a:p>
            <a:r>
              <a:rPr lang="en-US" dirty="0" smtClean="0"/>
              <a:t>Activity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45690362"/>
              </p:ext>
            </p:extLst>
          </p:nvPr>
        </p:nvGraphicFramePr>
        <p:xfrm>
          <a:off x="228600" y="1371600"/>
          <a:ext cx="7404131" cy="4546033"/>
        </p:xfrm>
        <a:graphic>
          <a:graphicData uri="http://schemas.openxmlformats.org/drawingml/2006/table">
            <a:tbl>
              <a:tblPr firstRow="1" bandRow="1">
                <a:tableStyleId>{93296810-A885-4BE3-A3E7-6D5BEEA58F35}</a:tableStyleId>
              </a:tblPr>
              <a:tblGrid>
                <a:gridCol w="877424"/>
                <a:gridCol w="917266"/>
                <a:gridCol w="643710"/>
                <a:gridCol w="990600"/>
                <a:gridCol w="994011"/>
                <a:gridCol w="1322981"/>
                <a:gridCol w="1658139"/>
              </a:tblGrid>
              <a:tr h="899215">
                <a:tc>
                  <a:txBody>
                    <a:bodyPr/>
                    <a:lstStyle/>
                    <a:p>
                      <a:pPr marL="0" marR="0" algn="ctr">
                        <a:spcBef>
                          <a:spcPts val="0"/>
                        </a:spcBef>
                        <a:spcAft>
                          <a:spcPts val="0"/>
                        </a:spcAft>
                        <a:tabLst>
                          <a:tab pos="-1295400" algn="l"/>
                        </a:tabLst>
                      </a:pPr>
                      <a:r>
                        <a:rPr lang="en-US" sz="1800" dirty="0">
                          <a:effectLst/>
                        </a:rPr>
                        <a:t>N</a:t>
                      </a:r>
                      <a:endParaRPr lang="en-US" sz="1800" dirty="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t</a:t>
                      </a:r>
                      <a:r>
                        <a:rPr lang="en-US" sz="1800" baseline="-25000">
                          <a:effectLst/>
                        </a:rPr>
                        <a:t>obtained</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α</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dirty="0" err="1" smtClean="0">
                          <a:effectLst/>
                        </a:rPr>
                        <a:t>df</a:t>
                      </a:r>
                      <a:r>
                        <a:rPr lang="en-US" sz="1800" dirty="0" smtClean="0">
                          <a:effectLst/>
                        </a:rPr>
                        <a:t> = N-2</a:t>
                      </a:r>
                      <a:endParaRPr lang="en-US" sz="1800" dirty="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dirty="0" err="1" smtClean="0">
                          <a:effectLst/>
                        </a:rPr>
                        <a:t>t</a:t>
                      </a:r>
                      <a:r>
                        <a:rPr lang="en-US" sz="1800" baseline="-25000" dirty="0" err="1" smtClean="0">
                          <a:effectLst/>
                        </a:rPr>
                        <a:t>critical</a:t>
                      </a:r>
                      <a:endParaRPr lang="en-US" sz="1800" dirty="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H</a:t>
                      </a:r>
                      <a:r>
                        <a:rPr lang="en-US" sz="1800" baseline="-25000">
                          <a:effectLst/>
                        </a:rPr>
                        <a:t>0 </a:t>
                      </a:r>
                      <a:r>
                        <a:rPr lang="en-US" sz="1800">
                          <a:effectLst/>
                        </a:rPr>
                        <a:t>Decision?</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dirty="0" smtClean="0">
                          <a:effectLst/>
                        </a:rPr>
                        <a:t>p-value</a:t>
                      </a:r>
                      <a:endParaRPr lang="en-US" sz="1800" dirty="0">
                        <a:solidFill>
                          <a:srgbClr val="000000"/>
                        </a:solidFill>
                        <a:effectLst/>
                        <a:latin typeface="Times New Roman"/>
                        <a:ea typeface="ヒラギノ角ゴ Pro W3"/>
                      </a:endParaRPr>
                    </a:p>
                  </a:txBody>
                  <a:tcPr marL="68580" marR="68580" marT="0" marB="0" anchor="ctr"/>
                </a:tc>
              </a:tr>
              <a:tr h="607803">
                <a:tc>
                  <a:txBody>
                    <a:bodyPr/>
                    <a:lstStyle/>
                    <a:p>
                      <a:pPr marL="0" marR="0" algn="ctr">
                        <a:spcBef>
                          <a:spcPts val="0"/>
                        </a:spcBef>
                        <a:spcAft>
                          <a:spcPts val="0"/>
                        </a:spcAft>
                        <a:tabLst>
                          <a:tab pos="-1295400" algn="l"/>
                        </a:tabLst>
                      </a:pPr>
                      <a:r>
                        <a:rPr lang="en-US" sz="1800" dirty="0">
                          <a:effectLst/>
                        </a:rPr>
                        <a:t>15</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3.175</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.02</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13</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endParaRPr lang="en-US" sz="1800" dirty="0">
                        <a:solidFill>
                          <a:srgbClr val="000000"/>
                        </a:solidFill>
                        <a:effectLst/>
                        <a:latin typeface="Times New Roman"/>
                        <a:ea typeface="ヒラギノ角ゴ Pro W3"/>
                        <a:cs typeface="Times New Roman"/>
                      </a:endParaRPr>
                    </a:p>
                  </a:txBody>
                  <a:tcPr marL="68580" marR="68580" marT="0" marB="0" anchor="ctr"/>
                </a:tc>
              </a:tr>
              <a:tr h="607803">
                <a:tc>
                  <a:txBody>
                    <a:bodyPr/>
                    <a:lstStyle/>
                    <a:p>
                      <a:pPr marL="0" marR="0" algn="ctr">
                        <a:spcBef>
                          <a:spcPts val="0"/>
                        </a:spcBef>
                        <a:spcAft>
                          <a:spcPts val="0"/>
                        </a:spcAft>
                        <a:tabLst>
                          <a:tab pos="-1295400" algn="l"/>
                        </a:tabLst>
                      </a:pPr>
                      <a:r>
                        <a:rPr lang="en-US" sz="1800">
                          <a:effectLst/>
                        </a:rPr>
                        <a:t>26</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2.346</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.10</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24</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42</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-4.675</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40</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29</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2.539</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27</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rgbClr val="FF0000"/>
                        </a:solidFill>
                        <a:effectLst/>
                        <a:latin typeface="Times New Roman"/>
                        <a:ea typeface="ＭＳ Ｐゴシック"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18</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-2.900</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.05</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16</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62</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3.174</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60</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algn="ctr">
                        <a:spcBef>
                          <a:spcPts val="0"/>
                        </a:spcBef>
                        <a:spcAft>
                          <a:spcPts val="0"/>
                        </a:spcAft>
                        <a:tabLst>
                          <a:tab pos="-1295400" algn="l"/>
                        </a:tabLst>
                      </a:pPr>
                      <a:endParaRPr lang="en-US" sz="1800" dirty="0">
                        <a:solidFill>
                          <a:srgbClr val="000000"/>
                        </a:solidFill>
                        <a:effectLst/>
                        <a:latin typeface="Times New Roman"/>
                        <a:ea typeface="ヒラギノ角ゴ Pro W3"/>
                        <a:cs typeface="Times New Roman"/>
                      </a:endParaRPr>
                    </a:p>
                  </a:txBody>
                  <a:tcPr marL="68402" marR="68402" marT="0" marB="0" anchor="ctr" horzOverflow="overflow"/>
                </a:tc>
              </a:tr>
            </a:tbl>
          </a:graphicData>
        </a:graphic>
      </p:graphicFrame>
    </p:spTree>
    <p:extLst>
      <p:ext uri="{BB962C8B-B14F-4D97-AF65-F5344CB8AC3E}">
        <p14:creationId xmlns:p14="http://schemas.microsoft.com/office/powerpoint/2010/main" val="253582345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7696200" cy="990600"/>
          </a:xfrm>
        </p:spPr>
        <p:txBody>
          <a:bodyPr/>
          <a:lstStyle/>
          <a:p>
            <a:r>
              <a:rPr lang="en-US" dirty="0" smtClean="0"/>
              <a:t>Activity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13689451"/>
              </p:ext>
            </p:extLst>
          </p:nvPr>
        </p:nvGraphicFramePr>
        <p:xfrm>
          <a:off x="228600" y="1371600"/>
          <a:ext cx="7404131" cy="4546033"/>
        </p:xfrm>
        <a:graphic>
          <a:graphicData uri="http://schemas.openxmlformats.org/drawingml/2006/table">
            <a:tbl>
              <a:tblPr firstRow="1" bandRow="1">
                <a:tableStyleId>{93296810-A885-4BE3-A3E7-6D5BEEA58F35}</a:tableStyleId>
              </a:tblPr>
              <a:tblGrid>
                <a:gridCol w="877424"/>
                <a:gridCol w="917266"/>
                <a:gridCol w="811428"/>
                <a:gridCol w="723229"/>
                <a:gridCol w="1093664"/>
                <a:gridCol w="1322981"/>
                <a:gridCol w="1658139"/>
              </a:tblGrid>
              <a:tr h="899215">
                <a:tc>
                  <a:txBody>
                    <a:bodyPr/>
                    <a:lstStyle/>
                    <a:p>
                      <a:pPr marL="0" marR="0" algn="ctr">
                        <a:spcBef>
                          <a:spcPts val="0"/>
                        </a:spcBef>
                        <a:spcAft>
                          <a:spcPts val="0"/>
                        </a:spcAft>
                        <a:tabLst>
                          <a:tab pos="-1295400" algn="l"/>
                        </a:tabLst>
                      </a:pPr>
                      <a:r>
                        <a:rPr lang="en-US" sz="1800" dirty="0">
                          <a:effectLst/>
                        </a:rPr>
                        <a:t>N</a:t>
                      </a:r>
                      <a:endParaRPr lang="en-US" sz="1800" dirty="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t</a:t>
                      </a:r>
                      <a:r>
                        <a:rPr lang="en-US" sz="1800" baseline="-25000">
                          <a:effectLst/>
                        </a:rPr>
                        <a:t>obtained</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α</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df</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dirty="0" err="1">
                          <a:effectLst/>
                        </a:rPr>
                        <a:t>t</a:t>
                      </a:r>
                      <a:r>
                        <a:rPr lang="en-US" sz="1800" baseline="-25000" dirty="0" err="1">
                          <a:effectLst/>
                        </a:rPr>
                        <a:t>critical</a:t>
                      </a:r>
                      <a:endParaRPr lang="en-US" sz="1800" dirty="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H</a:t>
                      </a:r>
                      <a:r>
                        <a:rPr lang="en-US" sz="1800" baseline="-25000">
                          <a:effectLst/>
                        </a:rPr>
                        <a:t>0 </a:t>
                      </a:r>
                      <a:r>
                        <a:rPr lang="en-US" sz="1800">
                          <a:effectLst/>
                        </a:rPr>
                        <a:t>Decision?</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dirty="0" smtClean="0">
                          <a:effectLst/>
                        </a:rPr>
                        <a:t>p-value</a:t>
                      </a:r>
                      <a:endParaRPr lang="en-US" sz="1800" dirty="0">
                        <a:solidFill>
                          <a:srgbClr val="000000"/>
                        </a:solidFill>
                        <a:effectLst/>
                        <a:latin typeface="Times New Roman"/>
                        <a:ea typeface="ヒラギノ角ゴ Pro W3"/>
                      </a:endParaRPr>
                    </a:p>
                  </a:txBody>
                  <a:tcPr marL="68580" marR="68580" marT="0" marB="0" anchor="ctr"/>
                </a:tc>
              </a:tr>
              <a:tr h="607803">
                <a:tc>
                  <a:txBody>
                    <a:bodyPr/>
                    <a:lstStyle/>
                    <a:p>
                      <a:pPr marL="0" marR="0" algn="ctr">
                        <a:spcBef>
                          <a:spcPts val="0"/>
                        </a:spcBef>
                        <a:spcAft>
                          <a:spcPts val="0"/>
                        </a:spcAft>
                        <a:tabLst>
                          <a:tab pos="-1295400" algn="l"/>
                        </a:tabLst>
                      </a:pPr>
                      <a:r>
                        <a:rPr lang="en-US" sz="1800" dirty="0">
                          <a:effectLst/>
                        </a:rPr>
                        <a:t>15</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3.175</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.02</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13</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2.650</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Reject</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dirty="0" smtClean="0"/>
                        <a:t>0.007</a:t>
                      </a:r>
                      <a:endParaRPr lang="en-US" sz="1800" dirty="0">
                        <a:solidFill>
                          <a:srgbClr val="000000"/>
                        </a:solidFill>
                        <a:effectLst/>
                        <a:latin typeface="Times New Roman"/>
                        <a:ea typeface="ヒラギノ角ゴ Pro W3"/>
                        <a:cs typeface="Times New Roman"/>
                      </a:endParaRPr>
                    </a:p>
                  </a:txBody>
                  <a:tcPr marL="68580" marR="68580" marT="0" marB="0" anchor="ctr"/>
                </a:tc>
              </a:tr>
              <a:tr h="607803">
                <a:tc>
                  <a:txBody>
                    <a:bodyPr/>
                    <a:lstStyle/>
                    <a:p>
                      <a:pPr marL="0" marR="0" algn="ctr">
                        <a:spcBef>
                          <a:spcPts val="0"/>
                        </a:spcBef>
                        <a:spcAft>
                          <a:spcPts val="0"/>
                        </a:spcAft>
                        <a:tabLst>
                          <a:tab pos="-1295400" algn="l"/>
                        </a:tabLst>
                      </a:pPr>
                      <a:r>
                        <a:rPr lang="en-US" sz="1800">
                          <a:effectLst/>
                        </a:rPr>
                        <a:t>26</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2.346</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.10</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24</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42</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-4.675</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40</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29</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2.539</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27</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rgbClr val="FF0000"/>
                        </a:solidFill>
                        <a:effectLst/>
                        <a:latin typeface="Times New Roman"/>
                        <a:ea typeface="ＭＳ Ｐゴシック"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18</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-2.900</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.05</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16</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62</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3.174</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60</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algn="ctr">
                        <a:spcBef>
                          <a:spcPts val="0"/>
                        </a:spcBef>
                        <a:spcAft>
                          <a:spcPts val="0"/>
                        </a:spcAft>
                        <a:tabLst>
                          <a:tab pos="-1295400" algn="l"/>
                        </a:tabLst>
                      </a:pPr>
                      <a:endParaRPr lang="en-US" sz="1800" dirty="0">
                        <a:solidFill>
                          <a:srgbClr val="000000"/>
                        </a:solidFill>
                        <a:effectLst/>
                        <a:latin typeface="Times New Roman"/>
                        <a:ea typeface="ヒラギノ角ゴ Pro W3"/>
                        <a:cs typeface="Times New Roman"/>
                      </a:endParaRPr>
                    </a:p>
                  </a:txBody>
                  <a:tcPr marL="68402" marR="68402" marT="0" marB="0" anchor="ctr" horzOverflow="overflow"/>
                </a:tc>
              </a:tr>
            </a:tbl>
          </a:graphicData>
        </a:graphic>
      </p:graphicFrame>
      <p:sp>
        <p:nvSpPr>
          <p:cNvPr id="4" name="Slide Number Placeholder 3"/>
          <p:cNvSpPr>
            <a:spLocks noGrp="1"/>
          </p:cNvSpPr>
          <p:nvPr>
            <p:ph type="sldNum" sz="quarter" idx="4294967295"/>
          </p:nvPr>
        </p:nvSpPr>
        <p:spPr>
          <a:xfrm>
            <a:off x="8305800" y="242234"/>
            <a:ext cx="554038" cy="365125"/>
          </a:xfrm>
          <a:prstGeom prst="rect">
            <a:avLst/>
          </a:prstGeom>
        </p:spPr>
        <p:txBody>
          <a:bodyPr/>
          <a:lstStyle/>
          <a:p>
            <a:fld id="{A6FFA3CF-808A-5743-A04D-E25E8710E4FC}" type="slidenum">
              <a:rPr lang="en-US" smtClean="0"/>
              <a:t>46</a:t>
            </a:fld>
            <a:endParaRPr lang="en-US"/>
          </a:p>
        </p:txBody>
      </p:sp>
    </p:spTree>
    <p:extLst>
      <p:ext uri="{BB962C8B-B14F-4D97-AF65-F5344CB8AC3E}">
        <p14:creationId xmlns:p14="http://schemas.microsoft.com/office/powerpoint/2010/main" val="8871844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7696200" cy="990600"/>
          </a:xfrm>
        </p:spPr>
        <p:txBody>
          <a:bodyPr/>
          <a:lstStyle/>
          <a:p>
            <a:r>
              <a:rPr lang="en-US" dirty="0"/>
              <a:t> </a:t>
            </a:r>
            <a:r>
              <a:rPr lang="en-US" dirty="0" smtClean="0"/>
              <a:t>Activity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86929877"/>
              </p:ext>
            </p:extLst>
          </p:nvPr>
        </p:nvGraphicFramePr>
        <p:xfrm>
          <a:off x="228600" y="1371600"/>
          <a:ext cx="7404131" cy="4546033"/>
        </p:xfrm>
        <a:graphic>
          <a:graphicData uri="http://schemas.openxmlformats.org/drawingml/2006/table">
            <a:tbl>
              <a:tblPr firstRow="1" bandRow="1">
                <a:tableStyleId>{93296810-A885-4BE3-A3E7-6D5BEEA58F35}</a:tableStyleId>
              </a:tblPr>
              <a:tblGrid>
                <a:gridCol w="877424"/>
                <a:gridCol w="917266"/>
                <a:gridCol w="811428"/>
                <a:gridCol w="723229"/>
                <a:gridCol w="1093664"/>
                <a:gridCol w="1322981"/>
                <a:gridCol w="1658139"/>
              </a:tblGrid>
              <a:tr h="899215">
                <a:tc>
                  <a:txBody>
                    <a:bodyPr/>
                    <a:lstStyle/>
                    <a:p>
                      <a:pPr marL="0" marR="0" algn="ctr">
                        <a:spcBef>
                          <a:spcPts val="0"/>
                        </a:spcBef>
                        <a:spcAft>
                          <a:spcPts val="0"/>
                        </a:spcAft>
                        <a:tabLst>
                          <a:tab pos="-1295400" algn="l"/>
                        </a:tabLst>
                      </a:pPr>
                      <a:r>
                        <a:rPr lang="en-US" sz="1800" dirty="0">
                          <a:effectLst/>
                        </a:rPr>
                        <a:t>N</a:t>
                      </a:r>
                      <a:endParaRPr lang="en-US" sz="1800" dirty="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t</a:t>
                      </a:r>
                      <a:r>
                        <a:rPr lang="en-US" sz="1800" baseline="-25000">
                          <a:effectLst/>
                        </a:rPr>
                        <a:t>obtained</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α</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df</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dirty="0" err="1">
                          <a:effectLst/>
                        </a:rPr>
                        <a:t>t</a:t>
                      </a:r>
                      <a:r>
                        <a:rPr lang="en-US" sz="1800" baseline="-25000" dirty="0" err="1">
                          <a:effectLst/>
                        </a:rPr>
                        <a:t>critical</a:t>
                      </a:r>
                      <a:endParaRPr lang="en-US" sz="1800" dirty="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H</a:t>
                      </a:r>
                      <a:r>
                        <a:rPr lang="en-US" sz="1800" baseline="-25000">
                          <a:effectLst/>
                        </a:rPr>
                        <a:t>0 </a:t>
                      </a:r>
                      <a:r>
                        <a:rPr lang="en-US" sz="1800">
                          <a:effectLst/>
                        </a:rPr>
                        <a:t>Decision?</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dirty="0" smtClean="0">
                          <a:effectLst/>
                        </a:rPr>
                        <a:t>p-value</a:t>
                      </a:r>
                      <a:endParaRPr lang="en-US" sz="1800" dirty="0">
                        <a:solidFill>
                          <a:srgbClr val="000000"/>
                        </a:solidFill>
                        <a:effectLst/>
                        <a:latin typeface="Times New Roman"/>
                        <a:ea typeface="ヒラギノ角ゴ Pro W3"/>
                      </a:endParaRPr>
                    </a:p>
                  </a:txBody>
                  <a:tcPr marL="68580" marR="68580" marT="0" marB="0" anchor="ctr"/>
                </a:tc>
              </a:tr>
              <a:tr h="607803">
                <a:tc>
                  <a:txBody>
                    <a:bodyPr/>
                    <a:lstStyle/>
                    <a:p>
                      <a:pPr marL="0" marR="0" algn="ctr">
                        <a:spcBef>
                          <a:spcPts val="0"/>
                        </a:spcBef>
                        <a:spcAft>
                          <a:spcPts val="0"/>
                        </a:spcAft>
                        <a:tabLst>
                          <a:tab pos="-1295400" algn="l"/>
                        </a:tabLst>
                      </a:pPr>
                      <a:r>
                        <a:rPr lang="en-US" sz="1800" dirty="0">
                          <a:effectLst/>
                        </a:rPr>
                        <a:t>15</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3.175</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.02</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13</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2.650</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Reject</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smtClean="0">
                          <a:effectLst/>
                        </a:rPr>
                        <a:t>0.007</a:t>
                      </a:r>
                      <a:endParaRPr lang="en-US" sz="1800" dirty="0">
                        <a:solidFill>
                          <a:srgbClr val="000000"/>
                        </a:solidFill>
                        <a:effectLst/>
                        <a:latin typeface="Times New Roman"/>
                        <a:ea typeface="ヒラギノ角ゴ Pro W3"/>
                        <a:cs typeface="Times New Roman"/>
                      </a:endParaRPr>
                    </a:p>
                  </a:txBody>
                  <a:tcPr marL="68580" marR="68580" marT="0" marB="0" anchor="ctr"/>
                </a:tc>
              </a:tr>
              <a:tr h="607803">
                <a:tc>
                  <a:txBody>
                    <a:bodyPr/>
                    <a:lstStyle/>
                    <a:p>
                      <a:pPr marL="0" marR="0" algn="ctr">
                        <a:spcBef>
                          <a:spcPts val="0"/>
                        </a:spcBef>
                        <a:spcAft>
                          <a:spcPts val="0"/>
                        </a:spcAft>
                        <a:tabLst>
                          <a:tab pos="-1295400" algn="l"/>
                        </a:tabLst>
                      </a:pPr>
                      <a:r>
                        <a:rPr lang="en-US" sz="1800">
                          <a:effectLst/>
                        </a:rPr>
                        <a:t>26</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2.346</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.10</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24</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1.711</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Reject</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smtClean="0">
                          <a:ln>
                            <a:noFill/>
                          </a:ln>
                          <a:effectLst/>
                        </a:rPr>
                        <a:t>0.028</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42</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-4.675</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40</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29</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2.539</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27</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rgbClr val="FF0000"/>
                        </a:solidFill>
                        <a:effectLst/>
                        <a:latin typeface="Times New Roman"/>
                        <a:ea typeface="ＭＳ Ｐゴシック"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18</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-2.900</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.05</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16</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62</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3.174</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60</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algn="ctr">
                        <a:spcBef>
                          <a:spcPts val="0"/>
                        </a:spcBef>
                        <a:spcAft>
                          <a:spcPts val="0"/>
                        </a:spcAft>
                        <a:tabLst>
                          <a:tab pos="-1295400" algn="l"/>
                        </a:tabLst>
                      </a:pPr>
                      <a:endParaRPr lang="en-US" sz="1800" dirty="0">
                        <a:solidFill>
                          <a:srgbClr val="000000"/>
                        </a:solidFill>
                        <a:effectLst/>
                        <a:latin typeface="Times New Roman"/>
                        <a:ea typeface="ヒラギノ角ゴ Pro W3"/>
                        <a:cs typeface="Times New Roman"/>
                      </a:endParaRPr>
                    </a:p>
                  </a:txBody>
                  <a:tcPr marL="68402" marR="68402" marT="0" marB="0" anchor="ctr" horzOverflow="overflow"/>
                </a:tc>
              </a:tr>
            </a:tbl>
          </a:graphicData>
        </a:graphic>
      </p:graphicFrame>
      <p:sp>
        <p:nvSpPr>
          <p:cNvPr id="4" name="Slide Number Placeholder 3"/>
          <p:cNvSpPr>
            <a:spLocks noGrp="1"/>
          </p:cNvSpPr>
          <p:nvPr>
            <p:ph type="sldNum" sz="quarter" idx="4294967295"/>
          </p:nvPr>
        </p:nvSpPr>
        <p:spPr>
          <a:xfrm>
            <a:off x="8305800" y="242234"/>
            <a:ext cx="554038" cy="365125"/>
          </a:xfrm>
          <a:prstGeom prst="rect">
            <a:avLst/>
          </a:prstGeom>
        </p:spPr>
        <p:txBody>
          <a:bodyPr/>
          <a:lstStyle/>
          <a:p>
            <a:fld id="{A6FFA3CF-808A-5743-A04D-E25E8710E4FC}" type="slidenum">
              <a:rPr lang="en-US" smtClean="0"/>
              <a:t>47</a:t>
            </a:fld>
            <a:endParaRPr lang="en-US"/>
          </a:p>
        </p:txBody>
      </p:sp>
    </p:spTree>
    <p:extLst>
      <p:ext uri="{BB962C8B-B14F-4D97-AF65-F5344CB8AC3E}">
        <p14:creationId xmlns:p14="http://schemas.microsoft.com/office/powerpoint/2010/main" val="8871844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7696200" cy="990600"/>
          </a:xfrm>
        </p:spPr>
        <p:txBody>
          <a:bodyPr/>
          <a:lstStyle/>
          <a:p>
            <a:r>
              <a:rPr lang="en-US" dirty="0" smtClean="0"/>
              <a:t>Activity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95458530"/>
              </p:ext>
            </p:extLst>
          </p:nvPr>
        </p:nvGraphicFramePr>
        <p:xfrm>
          <a:off x="228600" y="1371600"/>
          <a:ext cx="7404131" cy="4546033"/>
        </p:xfrm>
        <a:graphic>
          <a:graphicData uri="http://schemas.openxmlformats.org/drawingml/2006/table">
            <a:tbl>
              <a:tblPr firstRow="1" bandRow="1">
                <a:tableStyleId>{93296810-A885-4BE3-A3E7-6D5BEEA58F35}</a:tableStyleId>
              </a:tblPr>
              <a:tblGrid>
                <a:gridCol w="877424"/>
                <a:gridCol w="917266"/>
                <a:gridCol w="811428"/>
                <a:gridCol w="723229"/>
                <a:gridCol w="1093664"/>
                <a:gridCol w="1322981"/>
                <a:gridCol w="1658139"/>
              </a:tblGrid>
              <a:tr h="899215">
                <a:tc>
                  <a:txBody>
                    <a:bodyPr/>
                    <a:lstStyle/>
                    <a:p>
                      <a:pPr marL="0" marR="0" algn="ctr">
                        <a:spcBef>
                          <a:spcPts val="0"/>
                        </a:spcBef>
                        <a:spcAft>
                          <a:spcPts val="0"/>
                        </a:spcAft>
                        <a:tabLst>
                          <a:tab pos="-1295400" algn="l"/>
                        </a:tabLst>
                      </a:pPr>
                      <a:r>
                        <a:rPr lang="en-US" sz="1800" dirty="0">
                          <a:effectLst/>
                        </a:rPr>
                        <a:t>N</a:t>
                      </a:r>
                      <a:endParaRPr lang="en-US" sz="1800" dirty="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t</a:t>
                      </a:r>
                      <a:r>
                        <a:rPr lang="en-US" sz="1800" baseline="-25000">
                          <a:effectLst/>
                        </a:rPr>
                        <a:t>obtained</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α</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df</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dirty="0" err="1">
                          <a:effectLst/>
                        </a:rPr>
                        <a:t>t</a:t>
                      </a:r>
                      <a:r>
                        <a:rPr lang="en-US" sz="1800" baseline="-25000" dirty="0" err="1">
                          <a:effectLst/>
                        </a:rPr>
                        <a:t>critical</a:t>
                      </a:r>
                      <a:endParaRPr lang="en-US" sz="1800" dirty="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H</a:t>
                      </a:r>
                      <a:r>
                        <a:rPr lang="en-US" sz="1800" baseline="-25000">
                          <a:effectLst/>
                        </a:rPr>
                        <a:t>0 </a:t>
                      </a:r>
                      <a:r>
                        <a:rPr lang="en-US" sz="1800">
                          <a:effectLst/>
                        </a:rPr>
                        <a:t>Decision?</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dirty="0" smtClean="0">
                          <a:effectLst/>
                        </a:rPr>
                        <a:t>p-value</a:t>
                      </a:r>
                      <a:endParaRPr lang="en-US" sz="1800" dirty="0">
                        <a:solidFill>
                          <a:srgbClr val="000000"/>
                        </a:solidFill>
                        <a:effectLst/>
                        <a:latin typeface="Times New Roman"/>
                        <a:ea typeface="ヒラギノ角ゴ Pro W3"/>
                      </a:endParaRPr>
                    </a:p>
                  </a:txBody>
                  <a:tcPr marL="68580" marR="68580" marT="0" marB="0" anchor="ctr"/>
                </a:tc>
              </a:tr>
              <a:tr h="607803">
                <a:tc>
                  <a:txBody>
                    <a:bodyPr/>
                    <a:lstStyle/>
                    <a:p>
                      <a:pPr marL="0" marR="0" algn="ctr">
                        <a:spcBef>
                          <a:spcPts val="0"/>
                        </a:spcBef>
                        <a:spcAft>
                          <a:spcPts val="0"/>
                        </a:spcAft>
                        <a:tabLst>
                          <a:tab pos="-1295400" algn="l"/>
                        </a:tabLst>
                      </a:pPr>
                      <a:r>
                        <a:rPr lang="en-US" sz="1800" dirty="0">
                          <a:effectLst/>
                        </a:rPr>
                        <a:t>15</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3.175</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.02</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13</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2.650</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Reject</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smtClean="0">
                          <a:effectLst/>
                        </a:rPr>
                        <a:t>0.007</a:t>
                      </a:r>
                      <a:endParaRPr lang="en-US" sz="1800" dirty="0">
                        <a:solidFill>
                          <a:srgbClr val="000000"/>
                        </a:solidFill>
                        <a:effectLst/>
                        <a:latin typeface="Times New Roman"/>
                        <a:ea typeface="ヒラギノ角ゴ Pro W3"/>
                        <a:cs typeface="Times New Roman"/>
                      </a:endParaRPr>
                    </a:p>
                  </a:txBody>
                  <a:tcPr marL="68580" marR="68580" marT="0" marB="0" anchor="ctr"/>
                </a:tc>
              </a:tr>
              <a:tr h="607803">
                <a:tc>
                  <a:txBody>
                    <a:bodyPr/>
                    <a:lstStyle/>
                    <a:p>
                      <a:pPr marL="0" marR="0" algn="ctr">
                        <a:spcBef>
                          <a:spcPts val="0"/>
                        </a:spcBef>
                        <a:spcAft>
                          <a:spcPts val="0"/>
                        </a:spcAft>
                        <a:tabLst>
                          <a:tab pos="-1295400" algn="l"/>
                        </a:tabLst>
                      </a:pPr>
                      <a:r>
                        <a:rPr lang="en-US" sz="1800">
                          <a:effectLst/>
                        </a:rPr>
                        <a:t>26</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2.346</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.10</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24</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1.711</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Reject</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smtClean="0">
                          <a:ln>
                            <a:noFill/>
                          </a:ln>
                          <a:effectLst/>
                        </a:rPr>
                        <a:t>0.028</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42</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-4.675</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40</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3.551</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Reject</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lang="en-US" sz="1800" dirty="0" smtClean="0">
                          <a:effectLst/>
                        </a:rPr>
                        <a:t> p </a:t>
                      </a:r>
                      <a:r>
                        <a:rPr kumimoji="0" lang="en-US" sz="1800" u="none" strike="noStrike" cap="none" normalizeH="0" baseline="0" dirty="0" smtClean="0">
                          <a:ln>
                            <a:noFill/>
                          </a:ln>
                          <a:effectLst/>
                        </a:rPr>
                        <a:t> &lt; </a:t>
                      </a:r>
                      <a:r>
                        <a:rPr kumimoji="0" lang="en-US" sz="1800" u="none" strike="noStrike" cap="none" normalizeH="0" baseline="0" dirty="0" smtClean="0">
                          <a:ln>
                            <a:noFill/>
                          </a:ln>
                          <a:effectLst/>
                        </a:rPr>
                        <a:t>0.001</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29</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2.539</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27</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rgbClr val="FF0000"/>
                        </a:solidFill>
                        <a:effectLst/>
                        <a:latin typeface="Times New Roman"/>
                        <a:ea typeface="ＭＳ Ｐゴシック"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18</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-2.900</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.05</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16</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62</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3.174</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60</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algn="ctr">
                        <a:spcBef>
                          <a:spcPts val="0"/>
                        </a:spcBef>
                        <a:spcAft>
                          <a:spcPts val="0"/>
                        </a:spcAft>
                        <a:tabLst>
                          <a:tab pos="-1295400" algn="l"/>
                        </a:tabLst>
                      </a:pPr>
                      <a:endParaRPr lang="en-US" sz="1800" dirty="0">
                        <a:solidFill>
                          <a:srgbClr val="000000"/>
                        </a:solidFill>
                        <a:effectLst/>
                        <a:latin typeface="Times New Roman"/>
                        <a:ea typeface="ヒラギノ角ゴ Pro W3"/>
                        <a:cs typeface="Times New Roman"/>
                      </a:endParaRPr>
                    </a:p>
                  </a:txBody>
                  <a:tcPr marL="68402" marR="68402" marT="0" marB="0" anchor="ctr" horzOverflow="overflow"/>
                </a:tc>
              </a:tr>
            </a:tbl>
          </a:graphicData>
        </a:graphic>
      </p:graphicFrame>
      <p:sp>
        <p:nvSpPr>
          <p:cNvPr id="4" name="Slide Number Placeholder 3"/>
          <p:cNvSpPr>
            <a:spLocks noGrp="1"/>
          </p:cNvSpPr>
          <p:nvPr>
            <p:ph type="sldNum" sz="quarter" idx="4294967295"/>
          </p:nvPr>
        </p:nvSpPr>
        <p:spPr>
          <a:xfrm>
            <a:off x="8305800" y="242234"/>
            <a:ext cx="554038" cy="365125"/>
          </a:xfrm>
          <a:prstGeom prst="rect">
            <a:avLst/>
          </a:prstGeom>
        </p:spPr>
        <p:txBody>
          <a:bodyPr/>
          <a:lstStyle/>
          <a:p>
            <a:fld id="{A6FFA3CF-808A-5743-A04D-E25E8710E4FC}" type="slidenum">
              <a:rPr lang="en-US" smtClean="0"/>
              <a:t>48</a:t>
            </a:fld>
            <a:endParaRPr lang="en-US"/>
          </a:p>
        </p:txBody>
      </p:sp>
    </p:spTree>
    <p:extLst>
      <p:ext uri="{BB962C8B-B14F-4D97-AF65-F5344CB8AC3E}">
        <p14:creationId xmlns:p14="http://schemas.microsoft.com/office/powerpoint/2010/main" val="88718443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7696200" cy="990600"/>
          </a:xfrm>
        </p:spPr>
        <p:txBody>
          <a:bodyPr/>
          <a:lstStyle/>
          <a:p>
            <a:r>
              <a:rPr lang="en-US" dirty="0" smtClean="0"/>
              <a:t>Activity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43183674"/>
              </p:ext>
            </p:extLst>
          </p:nvPr>
        </p:nvGraphicFramePr>
        <p:xfrm>
          <a:off x="228600" y="1371600"/>
          <a:ext cx="7404131" cy="4546033"/>
        </p:xfrm>
        <a:graphic>
          <a:graphicData uri="http://schemas.openxmlformats.org/drawingml/2006/table">
            <a:tbl>
              <a:tblPr firstRow="1" bandRow="1">
                <a:tableStyleId>{93296810-A885-4BE3-A3E7-6D5BEEA58F35}</a:tableStyleId>
              </a:tblPr>
              <a:tblGrid>
                <a:gridCol w="877424"/>
                <a:gridCol w="917266"/>
                <a:gridCol w="811428"/>
                <a:gridCol w="723229"/>
                <a:gridCol w="1093664"/>
                <a:gridCol w="1322981"/>
                <a:gridCol w="1658139"/>
              </a:tblGrid>
              <a:tr h="899215">
                <a:tc>
                  <a:txBody>
                    <a:bodyPr/>
                    <a:lstStyle/>
                    <a:p>
                      <a:pPr marL="0" marR="0" algn="ctr">
                        <a:spcBef>
                          <a:spcPts val="0"/>
                        </a:spcBef>
                        <a:spcAft>
                          <a:spcPts val="0"/>
                        </a:spcAft>
                        <a:tabLst>
                          <a:tab pos="-1295400" algn="l"/>
                        </a:tabLst>
                      </a:pPr>
                      <a:r>
                        <a:rPr lang="en-US" sz="1800" dirty="0">
                          <a:effectLst/>
                        </a:rPr>
                        <a:t>N</a:t>
                      </a:r>
                      <a:endParaRPr lang="en-US" sz="1800" dirty="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t</a:t>
                      </a:r>
                      <a:r>
                        <a:rPr lang="en-US" sz="1800" baseline="-25000">
                          <a:effectLst/>
                        </a:rPr>
                        <a:t>obtained</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α</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df</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dirty="0" err="1">
                          <a:effectLst/>
                        </a:rPr>
                        <a:t>t</a:t>
                      </a:r>
                      <a:r>
                        <a:rPr lang="en-US" sz="1800" baseline="-25000" dirty="0" err="1">
                          <a:effectLst/>
                        </a:rPr>
                        <a:t>critical</a:t>
                      </a:r>
                      <a:endParaRPr lang="en-US" sz="1800" dirty="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H</a:t>
                      </a:r>
                      <a:r>
                        <a:rPr lang="en-US" sz="1800" baseline="-25000">
                          <a:effectLst/>
                        </a:rPr>
                        <a:t>0 </a:t>
                      </a:r>
                      <a:r>
                        <a:rPr lang="en-US" sz="1800">
                          <a:effectLst/>
                        </a:rPr>
                        <a:t>Decision?</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dirty="0" smtClean="0">
                          <a:effectLst/>
                        </a:rPr>
                        <a:t>p-value</a:t>
                      </a:r>
                      <a:endParaRPr lang="en-US" sz="1800" dirty="0">
                        <a:solidFill>
                          <a:srgbClr val="000000"/>
                        </a:solidFill>
                        <a:effectLst/>
                        <a:latin typeface="Times New Roman"/>
                        <a:ea typeface="ヒラギノ角ゴ Pro W3"/>
                      </a:endParaRPr>
                    </a:p>
                  </a:txBody>
                  <a:tcPr marL="68580" marR="68580" marT="0" marB="0" anchor="ctr"/>
                </a:tc>
              </a:tr>
              <a:tr h="607803">
                <a:tc>
                  <a:txBody>
                    <a:bodyPr/>
                    <a:lstStyle/>
                    <a:p>
                      <a:pPr marL="0" marR="0" algn="ctr">
                        <a:spcBef>
                          <a:spcPts val="0"/>
                        </a:spcBef>
                        <a:spcAft>
                          <a:spcPts val="0"/>
                        </a:spcAft>
                        <a:tabLst>
                          <a:tab pos="-1295400" algn="l"/>
                        </a:tabLst>
                      </a:pPr>
                      <a:r>
                        <a:rPr lang="en-US" sz="1800" dirty="0">
                          <a:effectLst/>
                        </a:rPr>
                        <a:t>15</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3.175</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.02</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13</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2.650</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Reject</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smtClean="0">
                          <a:effectLst/>
                        </a:rPr>
                        <a:t>0.007</a:t>
                      </a:r>
                      <a:endParaRPr lang="en-US" sz="1800" dirty="0">
                        <a:solidFill>
                          <a:srgbClr val="000000"/>
                        </a:solidFill>
                        <a:effectLst/>
                        <a:latin typeface="Times New Roman"/>
                        <a:ea typeface="ヒラギノ角ゴ Pro W3"/>
                        <a:cs typeface="Times New Roman"/>
                      </a:endParaRPr>
                    </a:p>
                  </a:txBody>
                  <a:tcPr marL="68580" marR="68580" marT="0" marB="0" anchor="ctr"/>
                </a:tc>
              </a:tr>
              <a:tr h="607803">
                <a:tc>
                  <a:txBody>
                    <a:bodyPr/>
                    <a:lstStyle/>
                    <a:p>
                      <a:pPr marL="0" marR="0" algn="ctr">
                        <a:spcBef>
                          <a:spcPts val="0"/>
                        </a:spcBef>
                        <a:spcAft>
                          <a:spcPts val="0"/>
                        </a:spcAft>
                        <a:tabLst>
                          <a:tab pos="-1295400" algn="l"/>
                        </a:tabLst>
                      </a:pPr>
                      <a:r>
                        <a:rPr lang="en-US" sz="1800">
                          <a:effectLst/>
                        </a:rPr>
                        <a:t>26</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2.346</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.10</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24</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1.711</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Reject</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smtClean="0">
                          <a:ln>
                            <a:noFill/>
                          </a:ln>
                          <a:effectLst/>
                        </a:rPr>
                        <a:t>0.028</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42</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-4.675</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40</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3.551</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Reject</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lang="en-US" sz="1800" dirty="0" smtClean="0">
                          <a:effectLst/>
                        </a:rPr>
                        <a:t> p </a:t>
                      </a:r>
                      <a:r>
                        <a:rPr kumimoji="0" lang="en-US" sz="1800" u="none" strike="noStrike" cap="none" normalizeH="0" baseline="0" dirty="0" smtClean="0">
                          <a:ln>
                            <a:noFill/>
                          </a:ln>
                          <a:effectLst/>
                        </a:rPr>
                        <a:t> &lt; 0.001</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29</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2.539</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27</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2.771</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b="0" i="0" u="none" strike="noStrike" cap="none" normalizeH="0" baseline="0" dirty="0" smtClean="0">
                          <a:ln>
                            <a:noFill/>
                          </a:ln>
                          <a:solidFill>
                            <a:schemeClr val="dk1"/>
                          </a:solidFill>
                          <a:effectLst/>
                          <a:latin typeface="+mn-lt"/>
                          <a:ea typeface="+mn-ea"/>
                          <a:cs typeface="+mn-cs"/>
                        </a:rPr>
                        <a:t>Retain</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b="0" i="0" u="none" strike="noStrike" cap="none" normalizeH="0" baseline="0" dirty="0" smtClean="0">
                          <a:ln>
                            <a:noFill/>
                          </a:ln>
                          <a:solidFill>
                            <a:schemeClr val="dk1"/>
                          </a:solidFill>
                          <a:effectLst/>
                          <a:latin typeface="+mn-lt"/>
                          <a:ea typeface="+mn-ea"/>
                          <a:cs typeface="+mn-cs"/>
                        </a:rPr>
                        <a:t>0.017</a:t>
                      </a:r>
                      <a:endParaRPr kumimoji="0" lang="en-US" sz="1800" b="0" i="0" u="none" strike="noStrike" cap="none" normalizeH="0" baseline="0" dirty="0">
                        <a:ln>
                          <a:noFill/>
                        </a:ln>
                        <a:solidFill>
                          <a:srgbClr val="FF0000"/>
                        </a:solidFill>
                        <a:effectLst/>
                        <a:latin typeface="Times New Roman"/>
                        <a:ea typeface="ＭＳ Ｐゴシック"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18</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-2.900</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.05</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16</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62</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3.174</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60</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algn="ctr">
                        <a:spcBef>
                          <a:spcPts val="0"/>
                        </a:spcBef>
                        <a:spcAft>
                          <a:spcPts val="0"/>
                        </a:spcAft>
                        <a:tabLst>
                          <a:tab pos="-1295400" algn="l"/>
                        </a:tabLst>
                      </a:pPr>
                      <a:endParaRPr lang="en-US" sz="1800" dirty="0">
                        <a:solidFill>
                          <a:srgbClr val="000000"/>
                        </a:solidFill>
                        <a:effectLst/>
                        <a:latin typeface="Times New Roman"/>
                        <a:ea typeface="ヒラギノ角ゴ Pro W3"/>
                        <a:cs typeface="Times New Roman"/>
                      </a:endParaRPr>
                    </a:p>
                  </a:txBody>
                  <a:tcPr marL="68402" marR="68402" marT="0" marB="0" anchor="ctr" horzOverflow="overflow"/>
                </a:tc>
              </a:tr>
            </a:tbl>
          </a:graphicData>
        </a:graphic>
      </p:graphicFrame>
      <p:sp>
        <p:nvSpPr>
          <p:cNvPr id="4" name="Slide Number Placeholder 3"/>
          <p:cNvSpPr>
            <a:spLocks noGrp="1"/>
          </p:cNvSpPr>
          <p:nvPr>
            <p:ph type="sldNum" sz="quarter" idx="4294967295"/>
          </p:nvPr>
        </p:nvSpPr>
        <p:spPr>
          <a:xfrm>
            <a:off x="8305800" y="242234"/>
            <a:ext cx="554038" cy="365125"/>
          </a:xfrm>
          <a:prstGeom prst="rect">
            <a:avLst/>
          </a:prstGeom>
        </p:spPr>
        <p:txBody>
          <a:bodyPr/>
          <a:lstStyle/>
          <a:p>
            <a:fld id="{A6FFA3CF-808A-5743-A04D-E25E8710E4FC}" type="slidenum">
              <a:rPr lang="en-US" smtClean="0"/>
              <a:t>49</a:t>
            </a:fld>
            <a:endParaRPr lang="en-US"/>
          </a:p>
        </p:txBody>
      </p:sp>
    </p:spTree>
    <p:extLst>
      <p:ext uri="{BB962C8B-B14F-4D97-AF65-F5344CB8AC3E}">
        <p14:creationId xmlns:p14="http://schemas.microsoft.com/office/powerpoint/2010/main" val="8871844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1469390155"/>
              </p:ext>
            </p:extLst>
          </p:nvPr>
        </p:nvGraphicFramePr>
        <p:xfrm>
          <a:off x="228600" y="1422400"/>
          <a:ext cx="88392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r>
              <a:rPr lang="en-US" dirty="0" smtClean="0"/>
              <a:t>Populations &amp; Samples</a:t>
            </a:r>
            <a:endParaRPr lang="en-US" dirty="0"/>
          </a:p>
        </p:txBody>
      </p:sp>
      <p:sp>
        <p:nvSpPr>
          <p:cNvPr id="4" name="Content Placeholder 3"/>
          <p:cNvSpPr>
            <a:spLocks noGrp="1"/>
          </p:cNvSpPr>
          <p:nvPr>
            <p:ph sz="quarter" idx="1"/>
          </p:nvPr>
        </p:nvSpPr>
        <p:spPr/>
        <p:txBody>
          <a:bodyPr>
            <a:normAutofit fontScale="77500" lnSpcReduction="20000"/>
          </a:bodyPr>
          <a:lstStyle/>
          <a:p>
            <a:r>
              <a:rPr lang="en-US" sz="3100" dirty="0" smtClean="0"/>
              <a:t>The </a:t>
            </a:r>
            <a:r>
              <a:rPr lang="en-US" sz="3100" i="1" dirty="0" smtClean="0"/>
              <a:t>population</a:t>
            </a:r>
            <a:r>
              <a:rPr lang="en-US" sz="3100" dirty="0" smtClean="0"/>
              <a:t> is </a:t>
            </a:r>
            <a:r>
              <a:rPr lang="en-US" sz="3100" dirty="0"/>
              <a:t>the group that we want to learn about</a:t>
            </a:r>
            <a:r>
              <a:rPr lang="en-US" sz="3100" dirty="0" smtClean="0"/>
              <a:t>.</a:t>
            </a:r>
          </a:p>
          <a:p>
            <a:pPr lvl="1"/>
            <a:r>
              <a:rPr lang="en-US" sz="2700" dirty="0" smtClean="0"/>
              <a:t>This </a:t>
            </a:r>
            <a:r>
              <a:rPr lang="en-US" sz="2700" dirty="0"/>
              <a:t>could be as broad as all people or as specific as 2-year-old male Siamese cats</a:t>
            </a:r>
            <a:endParaRPr lang="en-US" sz="2700" dirty="0" smtClean="0"/>
          </a:p>
          <a:p>
            <a:r>
              <a:rPr lang="en-US" sz="3100" i="1" dirty="0"/>
              <a:t>Samples</a:t>
            </a:r>
            <a:r>
              <a:rPr lang="en-US" sz="3100" dirty="0"/>
              <a:t> (data) come from the population of interest </a:t>
            </a:r>
          </a:p>
          <a:p>
            <a:pPr lvl="1"/>
            <a:r>
              <a:rPr lang="en-US" sz="2700" dirty="0" smtClean="0"/>
              <a:t>(A </a:t>
            </a:r>
            <a:r>
              <a:rPr lang="en-US" sz="2700" dirty="0"/>
              <a:t>sample is a subset of a population</a:t>
            </a:r>
            <a:r>
              <a:rPr lang="en-US" sz="2700" dirty="0" smtClean="0"/>
              <a:t>)</a:t>
            </a:r>
            <a:endParaRPr lang="en-US" dirty="0"/>
          </a:p>
          <a:p>
            <a:endParaRPr lang="en-US" sz="3100" dirty="0" smtClean="0"/>
          </a:p>
          <a:p>
            <a:pPr marL="0" indent="0">
              <a:buNone/>
            </a:pPr>
            <a:endParaRPr lang="en-US" sz="3100" dirty="0" smtClean="0"/>
          </a:p>
          <a:p>
            <a:endParaRPr lang="en-US" sz="2700" dirty="0" smtClean="0"/>
          </a:p>
          <a:p>
            <a:pPr marL="0" indent="0">
              <a:buNone/>
            </a:pPr>
            <a:endParaRPr lang="en-US" sz="2700" dirty="0" smtClean="0"/>
          </a:p>
          <a:p>
            <a:r>
              <a:rPr lang="en-US" dirty="0"/>
              <a:t>We can never know how closely our sample reflects the population</a:t>
            </a:r>
            <a:r>
              <a:rPr lang="en-US" dirty="0" smtClean="0"/>
              <a:t>.</a:t>
            </a:r>
          </a:p>
          <a:p>
            <a:pPr lvl="1"/>
            <a:r>
              <a:rPr lang="en-US" dirty="0" smtClean="0"/>
              <a:t>Or sample needs to be representative of our population!</a:t>
            </a:r>
            <a:endParaRPr lang="en-US" dirty="0"/>
          </a:p>
          <a:p>
            <a:pPr lvl="1"/>
            <a:r>
              <a:rPr lang="en-US" dirty="0"/>
              <a:t>Statistical inference allows us to make inferences about a population without assuming that our sample is </a:t>
            </a:r>
            <a:r>
              <a:rPr lang="en-US" i="1" dirty="0"/>
              <a:t>exactly</a:t>
            </a:r>
            <a:r>
              <a:rPr lang="en-US" dirty="0"/>
              <a:t> representative. </a:t>
            </a:r>
            <a:endParaRPr lang="en-US" dirty="0" smtClean="0"/>
          </a:p>
        </p:txBody>
      </p:sp>
      <p:graphicFrame>
        <p:nvGraphicFramePr>
          <p:cNvPr id="5" name="Diagram 4"/>
          <p:cNvGraphicFramePr/>
          <p:nvPr>
            <p:extLst>
              <p:ext uri="{D42A27DB-BD31-4B8C-83A1-F6EECF244321}">
                <p14:modId xmlns:p14="http://schemas.microsoft.com/office/powerpoint/2010/main" val="3052467571"/>
              </p:ext>
            </p:extLst>
          </p:nvPr>
        </p:nvGraphicFramePr>
        <p:xfrm>
          <a:off x="228600" y="1422400"/>
          <a:ext cx="8839200" cy="4064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319257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9" end="9"/>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AsOne/>
      </p:bldGraphic>
      <p:bldP spid="4" grpId="0" uiExpand="1" build="p" bldLvl="5"/>
      <p:bldGraphic spid="5" grpId="0">
        <p:bldAsOne/>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7696200" cy="990600"/>
          </a:xfrm>
        </p:spPr>
        <p:txBody>
          <a:bodyPr/>
          <a:lstStyle/>
          <a:p>
            <a:r>
              <a:rPr lang="en-US" dirty="0" smtClean="0"/>
              <a:t>Activity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53696181"/>
              </p:ext>
            </p:extLst>
          </p:nvPr>
        </p:nvGraphicFramePr>
        <p:xfrm>
          <a:off x="228600" y="1371600"/>
          <a:ext cx="7404131" cy="4546033"/>
        </p:xfrm>
        <a:graphic>
          <a:graphicData uri="http://schemas.openxmlformats.org/drawingml/2006/table">
            <a:tbl>
              <a:tblPr firstRow="1" bandRow="1">
                <a:tableStyleId>{93296810-A885-4BE3-A3E7-6D5BEEA58F35}</a:tableStyleId>
              </a:tblPr>
              <a:tblGrid>
                <a:gridCol w="877424"/>
                <a:gridCol w="917266"/>
                <a:gridCol w="811428"/>
                <a:gridCol w="723229"/>
                <a:gridCol w="1093664"/>
                <a:gridCol w="1322981"/>
                <a:gridCol w="1658139"/>
              </a:tblGrid>
              <a:tr h="899215">
                <a:tc>
                  <a:txBody>
                    <a:bodyPr/>
                    <a:lstStyle/>
                    <a:p>
                      <a:pPr marL="0" marR="0" algn="ctr">
                        <a:spcBef>
                          <a:spcPts val="0"/>
                        </a:spcBef>
                        <a:spcAft>
                          <a:spcPts val="0"/>
                        </a:spcAft>
                        <a:tabLst>
                          <a:tab pos="-1295400" algn="l"/>
                        </a:tabLst>
                      </a:pPr>
                      <a:r>
                        <a:rPr lang="en-US" sz="1800" dirty="0">
                          <a:effectLst/>
                        </a:rPr>
                        <a:t>N</a:t>
                      </a:r>
                      <a:endParaRPr lang="en-US" sz="1800" dirty="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t</a:t>
                      </a:r>
                      <a:r>
                        <a:rPr lang="en-US" sz="1800" baseline="-25000">
                          <a:effectLst/>
                        </a:rPr>
                        <a:t>obtained</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α</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df</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dirty="0" err="1">
                          <a:effectLst/>
                        </a:rPr>
                        <a:t>t</a:t>
                      </a:r>
                      <a:r>
                        <a:rPr lang="en-US" sz="1800" baseline="-25000" dirty="0" err="1">
                          <a:effectLst/>
                        </a:rPr>
                        <a:t>critical</a:t>
                      </a:r>
                      <a:endParaRPr lang="en-US" sz="1800" dirty="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H</a:t>
                      </a:r>
                      <a:r>
                        <a:rPr lang="en-US" sz="1800" baseline="-25000">
                          <a:effectLst/>
                        </a:rPr>
                        <a:t>0 </a:t>
                      </a:r>
                      <a:r>
                        <a:rPr lang="en-US" sz="1800">
                          <a:effectLst/>
                        </a:rPr>
                        <a:t>Decision?</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dirty="0" smtClean="0">
                          <a:effectLst/>
                        </a:rPr>
                        <a:t>p-value</a:t>
                      </a:r>
                      <a:endParaRPr lang="en-US" sz="1800" dirty="0">
                        <a:solidFill>
                          <a:srgbClr val="000000"/>
                        </a:solidFill>
                        <a:effectLst/>
                        <a:latin typeface="Times New Roman"/>
                        <a:ea typeface="ヒラギノ角ゴ Pro W3"/>
                      </a:endParaRPr>
                    </a:p>
                  </a:txBody>
                  <a:tcPr marL="68580" marR="68580" marT="0" marB="0" anchor="ctr"/>
                </a:tc>
              </a:tr>
              <a:tr h="607803">
                <a:tc>
                  <a:txBody>
                    <a:bodyPr/>
                    <a:lstStyle/>
                    <a:p>
                      <a:pPr marL="0" marR="0" algn="ctr">
                        <a:spcBef>
                          <a:spcPts val="0"/>
                        </a:spcBef>
                        <a:spcAft>
                          <a:spcPts val="0"/>
                        </a:spcAft>
                        <a:tabLst>
                          <a:tab pos="-1295400" algn="l"/>
                        </a:tabLst>
                      </a:pPr>
                      <a:r>
                        <a:rPr lang="en-US" sz="1800" dirty="0">
                          <a:effectLst/>
                        </a:rPr>
                        <a:t>15</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3.175</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.02</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13</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2.650</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Reject</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smtClean="0">
                          <a:effectLst/>
                        </a:rPr>
                        <a:t>0.007</a:t>
                      </a:r>
                      <a:endParaRPr lang="en-US" sz="1800" dirty="0">
                        <a:solidFill>
                          <a:srgbClr val="000000"/>
                        </a:solidFill>
                        <a:effectLst/>
                        <a:latin typeface="Times New Roman"/>
                        <a:ea typeface="ヒラギノ角ゴ Pro W3"/>
                        <a:cs typeface="Times New Roman"/>
                      </a:endParaRPr>
                    </a:p>
                  </a:txBody>
                  <a:tcPr marL="68580" marR="68580" marT="0" marB="0" anchor="ctr"/>
                </a:tc>
              </a:tr>
              <a:tr h="607803">
                <a:tc>
                  <a:txBody>
                    <a:bodyPr/>
                    <a:lstStyle/>
                    <a:p>
                      <a:pPr marL="0" marR="0" algn="ctr">
                        <a:spcBef>
                          <a:spcPts val="0"/>
                        </a:spcBef>
                        <a:spcAft>
                          <a:spcPts val="0"/>
                        </a:spcAft>
                        <a:tabLst>
                          <a:tab pos="-1295400" algn="l"/>
                        </a:tabLst>
                      </a:pPr>
                      <a:r>
                        <a:rPr lang="en-US" sz="1800">
                          <a:effectLst/>
                        </a:rPr>
                        <a:t>26</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2.346</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.10</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24</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1.711</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Reject</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smtClean="0">
                          <a:ln>
                            <a:noFill/>
                          </a:ln>
                          <a:effectLst/>
                        </a:rPr>
                        <a:t>0.028</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42</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-4.675</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.001</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40</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3.551</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Reject</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lang="en-US" sz="1800" dirty="0" smtClean="0">
                          <a:effectLst/>
                        </a:rPr>
                        <a:t> p </a:t>
                      </a:r>
                      <a:r>
                        <a:rPr kumimoji="0" lang="en-US" sz="1800" u="none" strike="noStrike" cap="none" normalizeH="0" baseline="0" dirty="0" smtClean="0">
                          <a:ln>
                            <a:noFill/>
                          </a:ln>
                          <a:effectLst/>
                        </a:rPr>
                        <a:t> &lt; 0.001</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29</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2.539</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27</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2.771</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b="0" i="0" u="none" strike="noStrike" cap="none" normalizeH="0" baseline="0" dirty="0" smtClean="0">
                          <a:ln>
                            <a:noFill/>
                          </a:ln>
                          <a:solidFill>
                            <a:schemeClr val="dk1"/>
                          </a:solidFill>
                          <a:effectLst/>
                          <a:latin typeface="+mn-lt"/>
                          <a:ea typeface="+mn-ea"/>
                          <a:cs typeface="+mn-cs"/>
                        </a:rPr>
                        <a:t>Retain</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b="0" i="0" u="none" strike="noStrike" cap="none" normalizeH="0" baseline="0" dirty="0" smtClean="0">
                          <a:ln>
                            <a:noFill/>
                          </a:ln>
                          <a:solidFill>
                            <a:schemeClr val="dk1"/>
                          </a:solidFill>
                          <a:effectLst/>
                          <a:latin typeface="+mn-lt"/>
                          <a:ea typeface="+mn-ea"/>
                          <a:cs typeface="+mn-cs"/>
                        </a:rPr>
                        <a:t>0.017</a:t>
                      </a:r>
                      <a:endParaRPr kumimoji="0" lang="en-US" sz="1800" b="0" i="0" u="none" strike="noStrike" cap="none" normalizeH="0" baseline="0" dirty="0">
                        <a:ln>
                          <a:noFill/>
                        </a:ln>
                        <a:solidFill>
                          <a:srgbClr val="FF0000"/>
                        </a:solidFill>
                        <a:effectLst/>
                        <a:latin typeface="Times New Roman"/>
                        <a:ea typeface="ＭＳ Ｐゴシック"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18</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-2.900</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.05</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16</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2.120</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Reject</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lang="en-US" dirty="0" smtClean="0"/>
                        <a:t>0.010</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62</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3.174</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60</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algn="ctr">
                        <a:spcBef>
                          <a:spcPts val="0"/>
                        </a:spcBef>
                        <a:spcAft>
                          <a:spcPts val="0"/>
                        </a:spcAft>
                        <a:tabLst>
                          <a:tab pos="-1295400" algn="l"/>
                        </a:tabLst>
                      </a:pPr>
                      <a:endParaRPr lang="en-US" sz="1800" dirty="0">
                        <a:solidFill>
                          <a:srgbClr val="000000"/>
                        </a:solidFill>
                        <a:effectLst/>
                        <a:latin typeface="Times New Roman"/>
                        <a:ea typeface="ヒラギノ角ゴ Pro W3"/>
                        <a:cs typeface="Times New Roman"/>
                      </a:endParaRPr>
                    </a:p>
                  </a:txBody>
                  <a:tcPr marL="68402" marR="68402" marT="0" marB="0" anchor="ctr" horzOverflow="overflow"/>
                </a:tc>
              </a:tr>
            </a:tbl>
          </a:graphicData>
        </a:graphic>
      </p:graphicFrame>
      <p:sp>
        <p:nvSpPr>
          <p:cNvPr id="4" name="Slide Number Placeholder 3"/>
          <p:cNvSpPr>
            <a:spLocks noGrp="1"/>
          </p:cNvSpPr>
          <p:nvPr>
            <p:ph type="sldNum" sz="quarter" idx="4294967295"/>
          </p:nvPr>
        </p:nvSpPr>
        <p:spPr>
          <a:xfrm>
            <a:off x="8305800" y="242234"/>
            <a:ext cx="554038" cy="365125"/>
          </a:xfrm>
          <a:prstGeom prst="rect">
            <a:avLst/>
          </a:prstGeom>
        </p:spPr>
        <p:txBody>
          <a:bodyPr/>
          <a:lstStyle/>
          <a:p>
            <a:fld id="{A6FFA3CF-808A-5743-A04D-E25E8710E4FC}" type="slidenum">
              <a:rPr lang="en-US" smtClean="0"/>
              <a:t>50</a:t>
            </a:fld>
            <a:endParaRPr lang="en-US"/>
          </a:p>
        </p:txBody>
      </p:sp>
    </p:spTree>
    <p:extLst>
      <p:ext uri="{BB962C8B-B14F-4D97-AF65-F5344CB8AC3E}">
        <p14:creationId xmlns:p14="http://schemas.microsoft.com/office/powerpoint/2010/main" val="88718443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7696200" cy="990600"/>
          </a:xfrm>
        </p:spPr>
        <p:txBody>
          <a:bodyPr/>
          <a:lstStyle/>
          <a:p>
            <a:r>
              <a:rPr lang="en-US" dirty="0" smtClean="0"/>
              <a:t>Activity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56331950"/>
              </p:ext>
            </p:extLst>
          </p:nvPr>
        </p:nvGraphicFramePr>
        <p:xfrm>
          <a:off x="228600" y="1371600"/>
          <a:ext cx="7404131" cy="4546033"/>
        </p:xfrm>
        <a:graphic>
          <a:graphicData uri="http://schemas.openxmlformats.org/drawingml/2006/table">
            <a:tbl>
              <a:tblPr firstRow="1" bandRow="1">
                <a:tableStyleId>{93296810-A885-4BE3-A3E7-6D5BEEA58F35}</a:tableStyleId>
              </a:tblPr>
              <a:tblGrid>
                <a:gridCol w="877424"/>
                <a:gridCol w="917266"/>
                <a:gridCol w="811428"/>
                <a:gridCol w="723229"/>
                <a:gridCol w="1093664"/>
                <a:gridCol w="1322981"/>
                <a:gridCol w="1658139"/>
              </a:tblGrid>
              <a:tr h="899215">
                <a:tc>
                  <a:txBody>
                    <a:bodyPr/>
                    <a:lstStyle/>
                    <a:p>
                      <a:pPr marL="0" marR="0" algn="ctr">
                        <a:spcBef>
                          <a:spcPts val="0"/>
                        </a:spcBef>
                        <a:spcAft>
                          <a:spcPts val="0"/>
                        </a:spcAft>
                        <a:tabLst>
                          <a:tab pos="-1295400" algn="l"/>
                        </a:tabLst>
                      </a:pPr>
                      <a:r>
                        <a:rPr lang="en-US" sz="1800" dirty="0">
                          <a:effectLst/>
                        </a:rPr>
                        <a:t>N</a:t>
                      </a:r>
                      <a:endParaRPr lang="en-US" sz="1800" dirty="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t</a:t>
                      </a:r>
                      <a:r>
                        <a:rPr lang="en-US" sz="1800" baseline="-25000">
                          <a:effectLst/>
                        </a:rPr>
                        <a:t>obtained</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α</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df</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dirty="0" err="1">
                          <a:effectLst/>
                        </a:rPr>
                        <a:t>t</a:t>
                      </a:r>
                      <a:r>
                        <a:rPr lang="en-US" sz="1800" baseline="-25000" dirty="0" err="1">
                          <a:effectLst/>
                        </a:rPr>
                        <a:t>critical</a:t>
                      </a:r>
                      <a:endParaRPr lang="en-US" sz="1800" dirty="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a:effectLst/>
                        </a:rPr>
                        <a:t>H</a:t>
                      </a:r>
                      <a:r>
                        <a:rPr lang="en-US" sz="1800" baseline="-25000">
                          <a:effectLst/>
                        </a:rPr>
                        <a:t>0 </a:t>
                      </a:r>
                      <a:r>
                        <a:rPr lang="en-US" sz="1800">
                          <a:effectLst/>
                        </a:rPr>
                        <a:t>Decision?</a:t>
                      </a:r>
                      <a:endParaRPr lang="en-US" sz="1800">
                        <a:solidFill>
                          <a:srgbClr val="000000"/>
                        </a:solidFill>
                        <a:effectLst/>
                        <a:latin typeface="Times New Roman"/>
                        <a:ea typeface="ヒラギノ角ゴ Pro W3"/>
                      </a:endParaRPr>
                    </a:p>
                  </a:txBody>
                  <a:tcPr marL="68580" marR="68580" marT="0" marB="0" anchor="ctr"/>
                </a:tc>
                <a:tc>
                  <a:txBody>
                    <a:bodyPr/>
                    <a:lstStyle/>
                    <a:p>
                      <a:pPr marL="0" marR="0" algn="ctr">
                        <a:spcBef>
                          <a:spcPts val="0"/>
                        </a:spcBef>
                        <a:spcAft>
                          <a:spcPts val="0"/>
                        </a:spcAft>
                        <a:tabLst>
                          <a:tab pos="-1295400" algn="l"/>
                        </a:tabLst>
                      </a:pPr>
                      <a:r>
                        <a:rPr lang="en-US" sz="1800" dirty="0" smtClean="0">
                          <a:effectLst/>
                        </a:rPr>
                        <a:t>p-value</a:t>
                      </a:r>
                      <a:endParaRPr lang="en-US" sz="1800" dirty="0">
                        <a:solidFill>
                          <a:srgbClr val="000000"/>
                        </a:solidFill>
                        <a:effectLst/>
                        <a:latin typeface="Times New Roman"/>
                        <a:ea typeface="ヒラギノ角ゴ Pro W3"/>
                      </a:endParaRPr>
                    </a:p>
                  </a:txBody>
                  <a:tcPr marL="68580" marR="68580" marT="0" marB="0" anchor="ctr"/>
                </a:tc>
              </a:tr>
              <a:tr h="607803">
                <a:tc>
                  <a:txBody>
                    <a:bodyPr/>
                    <a:lstStyle/>
                    <a:p>
                      <a:pPr marL="0" marR="0" algn="ctr">
                        <a:spcBef>
                          <a:spcPts val="0"/>
                        </a:spcBef>
                        <a:spcAft>
                          <a:spcPts val="0"/>
                        </a:spcAft>
                        <a:tabLst>
                          <a:tab pos="-1295400" algn="l"/>
                        </a:tabLst>
                      </a:pPr>
                      <a:r>
                        <a:rPr lang="en-US" sz="1800" dirty="0">
                          <a:effectLst/>
                        </a:rPr>
                        <a:t>15</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3.175</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.02</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13</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2.650</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Reject</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smtClean="0">
                          <a:effectLst/>
                        </a:rPr>
                        <a:t>0.007</a:t>
                      </a:r>
                      <a:endParaRPr lang="en-US" sz="1800" dirty="0">
                        <a:solidFill>
                          <a:srgbClr val="000000"/>
                        </a:solidFill>
                        <a:effectLst/>
                        <a:latin typeface="Times New Roman"/>
                        <a:ea typeface="ヒラギノ角ゴ Pro W3"/>
                        <a:cs typeface="Times New Roman"/>
                      </a:endParaRPr>
                    </a:p>
                  </a:txBody>
                  <a:tcPr marL="68580" marR="68580" marT="0" marB="0" anchor="ctr"/>
                </a:tc>
              </a:tr>
              <a:tr h="607803">
                <a:tc>
                  <a:txBody>
                    <a:bodyPr/>
                    <a:lstStyle/>
                    <a:p>
                      <a:pPr marL="0" marR="0" algn="ctr">
                        <a:spcBef>
                          <a:spcPts val="0"/>
                        </a:spcBef>
                        <a:spcAft>
                          <a:spcPts val="0"/>
                        </a:spcAft>
                        <a:tabLst>
                          <a:tab pos="-1295400" algn="l"/>
                        </a:tabLst>
                      </a:pPr>
                      <a:r>
                        <a:rPr lang="en-US" sz="1800">
                          <a:effectLst/>
                        </a:rPr>
                        <a:t>26</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2.346</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dirty="0">
                          <a:effectLst/>
                        </a:rPr>
                        <a:t>.10</a:t>
                      </a:r>
                      <a:endParaRPr lang="en-US" sz="1800" dirty="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24</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1.711</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Reject</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smtClean="0">
                          <a:ln>
                            <a:noFill/>
                          </a:ln>
                          <a:effectLst/>
                        </a:rPr>
                        <a:t>0.028</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42</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-4.675</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40</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3.551</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Reject</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lang="en-US" sz="1800" dirty="0" smtClean="0">
                          <a:effectLst/>
                        </a:rPr>
                        <a:t> p </a:t>
                      </a:r>
                      <a:r>
                        <a:rPr kumimoji="0" lang="en-US" sz="1800" u="none" strike="noStrike" cap="none" normalizeH="0" baseline="0" dirty="0" smtClean="0">
                          <a:ln>
                            <a:noFill/>
                          </a:ln>
                          <a:effectLst/>
                        </a:rPr>
                        <a:t> &lt; 0.001</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29</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2.539</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27</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2.771</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b="0" i="0" u="none" strike="noStrike" cap="none" normalizeH="0" baseline="0" dirty="0" smtClean="0">
                          <a:ln>
                            <a:noFill/>
                          </a:ln>
                          <a:solidFill>
                            <a:schemeClr val="dk1"/>
                          </a:solidFill>
                          <a:effectLst/>
                          <a:latin typeface="+mn-lt"/>
                          <a:ea typeface="+mn-ea"/>
                          <a:cs typeface="+mn-cs"/>
                        </a:rPr>
                        <a:t>Retain</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b="0" i="0" u="none" strike="noStrike" cap="none" normalizeH="0" baseline="0" dirty="0" smtClean="0">
                          <a:ln>
                            <a:noFill/>
                          </a:ln>
                          <a:solidFill>
                            <a:schemeClr val="dk1"/>
                          </a:solidFill>
                          <a:effectLst/>
                          <a:latin typeface="+mn-lt"/>
                          <a:ea typeface="+mn-ea"/>
                          <a:cs typeface="+mn-cs"/>
                        </a:rPr>
                        <a:t>0.017</a:t>
                      </a:r>
                      <a:endParaRPr kumimoji="0" lang="en-US" sz="1800" b="0" i="0" u="none" strike="noStrike" cap="none" normalizeH="0" baseline="0" dirty="0">
                        <a:ln>
                          <a:noFill/>
                        </a:ln>
                        <a:solidFill>
                          <a:srgbClr val="FF0000"/>
                        </a:solidFill>
                        <a:effectLst/>
                        <a:latin typeface="Times New Roman"/>
                        <a:ea typeface="ＭＳ Ｐゴシック"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18</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-2.900</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.05</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16</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2.120</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Reject</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lang="en-US" dirty="0" smtClean="0"/>
                        <a:t>0.010</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r>
              <a:tr h="607803">
                <a:tc>
                  <a:txBody>
                    <a:bodyPr/>
                    <a:lstStyle/>
                    <a:p>
                      <a:pPr marL="0" marR="0" algn="ctr">
                        <a:spcBef>
                          <a:spcPts val="0"/>
                        </a:spcBef>
                        <a:spcAft>
                          <a:spcPts val="0"/>
                        </a:spcAft>
                        <a:tabLst>
                          <a:tab pos="-1295400" algn="l"/>
                        </a:tabLst>
                      </a:pPr>
                      <a:r>
                        <a:rPr lang="en-US" sz="1800">
                          <a:effectLst/>
                        </a:rPr>
                        <a:t>62</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3.174</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algn="ctr">
                        <a:spcBef>
                          <a:spcPts val="0"/>
                        </a:spcBef>
                        <a:spcAft>
                          <a:spcPts val="0"/>
                        </a:spcAft>
                        <a:tabLst>
                          <a:tab pos="-1295400" algn="l"/>
                        </a:tabLst>
                      </a:pPr>
                      <a:r>
                        <a:rPr lang="en-US" sz="1800">
                          <a:effectLst/>
                        </a:rPr>
                        <a:t>.01</a:t>
                      </a:r>
                      <a:endParaRPr lang="en-US" sz="1800">
                        <a:solidFill>
                          <a:srgbClr val="000000"/>
                        </a:solidFill>
                        <a:effectLst/>
                        <a:latin typeface="Times New Roman"/>
                        <a:ea typeface="ヒラギノ角ゴ Pro W3"/>
                        <a:cs typeface="Times New Roman"/>
                      </a:endParaRPr>
                    </a:p>
                  </a:txBody>
                  <a:tcPr marL="68580" marR="68580" marT="0" marB="0"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60</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a:ln>
                            <a:noFill/>
                          </a:ln>
                          <a:effectLst/>
                        </a:rPr>
                        <a:t>2.660</a:t>
                      </a:r>
                      <a:endParaRPr kumimoji="0" lang="en-US" sz="1800" b="0" i="0" u="none" strike="noStrike" cap="none" normalizeH="0" baseline="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295400" algn="l"/>
                        </a:tabLst>
                      </a:pPr>
                      <a:r>
                        <a:rPr kumimoji="0" lang="en-US" sz="1800" u="none" strike="noStrike" cap="none" normalizeH="0" baseline="0" dirty="0">
                          <a:ln>
                            <a:noFill/>
                          </a:ln>
                          <a:effectLst/>
                        </a:rPr>
                        <a:t>Reject</a:t>
                      </a:r>
                      <a:endParaRPr kumimoji="0" lang="en-US" sz="1800" b="0" i="0" u="none" strike="noStrike" cap="none" normalizeH="0" baseline="0" dirty="0">
                        <a:ln>
                          <a:noFill/>
                        </a:ln>
                        <a:solidFill>
                          <a:schemeClr val="tx1"/>
                        </a:solidFill>
                        <a:effectLst/>
                        <a:latin typeface="Times New Roman"/>
                        <a:ea typeface="Cambria" charset="0"/>
                        <a:cs typeface="Times New Roman"/>
                      </a:endParaRPr>
                    </a:p>
                  </a:txBody>
                  <a:tcPr marL="68402" marR="68402" marT="0" marB="0" anchor="ctr" horzOverflow="overflow"/>
                </a:tc>
                <a:tc>
                  <a:txBody>
                    <a:bodyPr/>
                    <a:lstStyle/>
                    <a:p>
                      <a:pPr marL="0" marR="0" algn="ctr">
                        <a:spcBef>
                          <a:spcPts val="0"/>
                        </a:spcBef>
                        <a:spcAft>
                          <a:spcPts val="0"/>
                        </a:spcAft>
                        <a:tabLst>
                          <a:tab pos="-1295400" algn="l"/>
                        </a:tabLst>
                      </a:pPr>
                      <a:r>
                        <a:rPr lang="en-US" sz="1800" dirty="0" smtClean="0">
                          <a:effectLst/>
                        </a:rPr>
                        <a:t>0.002</a:t>
                      </a:r>
                      <a:endParaRPr lang="en-US" sz="1800" dirty="0">
                        <a:solidFill>
                          <a:srgbClr val="000000"/>
                        </a:solidFill>
                        <a:effectLst/>
                        <a:latin typeface="Times New Roman"/>
                        <a:ea typeface="ヒラギノ角ゴ Pro W3"/>
                        <a:cs typeface="Times New Roman"/>
                      </a:endParaRPr>
                    </a:p>
                  </a:txBody>
                  <a:tcPr marL="68402" marR="68402" marT="0" marB="0" anchor="ctr" horzOverflow="overflow"/>
                </a:tc>
              </a:tr>
            </a:tbl>
          </a:graphicData>
        </a:graphic>
      </p:graphicFrame>
      <p:sp>
        <p:nvSpPr>
          <p:cNvPr id="4" name="Slide Number Placeholder 3"/>
          <p:cNvSpPr>
            <a:spLocks noGrp="1"/>
          </p:cNvSpPr>
          <p:nvPr>
            <p:ph type="sldNum" sz="quarter" idx="4294967295"/>
          </p:nvPr>
        </p:nvSpPr>
        <p:spPr>
          <a:xfrm>
            <a:off x="8305800" y="242234"/>
            <a:ext cx="554038" cy="365125"/>
          </a:xfrm>
          <a:prstGeom prst="rect">
            <a:avLst/>
          </a:prstGeom>
        </p:spPr>
        <p:txBody>
          <a:bodyPr/>
          <a:lstStyle/>
          <a:p>
            <a:fld id="{A6FFA3CF-808A-5743-A04D-E25E8710E4FC}" type="slidenum">
              <a:rPr lang="en-US" smtClean="0"/>
              <a:t>51</a:t>
            </a:fld>
            <a:endParaRPr lang="en-US"/>
          </a:p>
        </p:txBody>
      </p:sp>
    </p:spTree>
    <p:extLst>
      <p:ext uri="{BB962C8B-B14F-4D97-AF65-F5344CB8AC3E}">
        <p14:creationId xmlns:p14="http://schemas.microsoft.com/office/powerpoint/2010/main" val="316909907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a:xfrm>
            <a:off x="457200" y="1143000"/>
            <a:ext cx="8534400" cy="5105400"/>
          </a:xfrm>
        </p:spPr>
        <p:txBody>
          <a:bodyPr/>
          <a:lstStyle/>
          <a:p>
            <a:r>
              <a:rPr lang="en-US" dirty="0" smtClean="0"/>
              <a:t>Questions or Issues</a:t>
            </a:r>
            <a:r>
              <a:rPr lang="en-US" dirty="0" smtClean="0"/>
              <a:t>?</a:t>
            </a:r>
          </a:p>
          <a:p>
            <a:pPr lvl="1"/>
            <a:r>
              <a:rPr lang="en-US" dirty="0" smtClean="0"/>
              <a:t>It’s good to have an idea of what’s going on behind the scenes, but if it seems tedious and like a lot to remember, know that statistical </a:t>
            </a:r>
            <a:r>
              <a:rPr lang="en-US" dirty="0"/>
              <a:t>software routinely does all of this work for us! </a:t>
            </a:r>
            <a:endParaRPr lang="en-US" dirty="0"/>
          </a:p>
          <a:p>
            <a:pPr lvl="1"/>
            <a:r>
              <a:rPr lang="en-US" dirty="0" smtClean="0"/>
              <a:t>Can we manually calculate</a:t>
            </a:r>
            <a:r>
              <a:rPr lang="en-US" dirty="0" smtClean="0"/>
              <a:t> </a:t>
            </a:r>
            <a:r>
              <a:rPr lang="en-US" i="1" dirty="0" smtClean="0"/>
              <a:t>p</a:t>
            </a:r>
            <a:r>
              <a:rPr lang="en-US" dirty="0" smtClean="0"/>
              <a:t>-values?</a:t>
            </a:r>
            <a:endParaRPr lang="en-US" dirty="0" smtClean="0"/>
          </a:p>
          <a:p>
            <a:endParaRPr lang="en-US" dirty="0"/>
          </a:p>
        </p:txBody>
      </p:sp>
    </p:spTree>
    <p:extLst>
      <p:ext uri="{BB962C8B-B14F-4D97-AF65-F5344CB8AC3E}">
        <p14:creationId xmlns:p14="http://schemas.microsoft.com/office/powerpoint/2010/main" val="255980548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p:txBody>
          <a:bodyPr/>
          <a:lstStyle/>
          <a:p>
            <a:r>
              <a:rPr lang="en-US" dirty="0" smtClean="0"/>
              <a:t>Hopefully you walk away feeling more comfortable with basic statistics.</a:t>
            </a:r>
          </a:p>
          <a:p>
            <a:pPr lvl="1"/>
            <a:r>
              <a:rPr lang="en-US" dirty="0" smtClean="0"/>
              <a:t>It’s okay to feel a little overwhelmed – in order to give you a meaningful introduction to statistical inference we covered a lot of material today! </a:t>
            </a:r>
          </a:p>
          <a:p>
            <a:pPr lvl="1"/>
            <a:r>
              <a:rPr lang="en-US" dirty="0" smtClean="0"/>
              <a:t>Take your time to practice and you’ll be ready to tackle all of your research statistics before you know it.</a:t>
            </a:r>
            <a:endParaRPr lang="en-US" dirty="0"/>
          </a:p>
          <a:p>
            <a:r>
              <a:rPr lang="en-US" dirty="0" smtClean="0"/>
              <a:t>For upcoming Workshops </a:t>
            </a:r>
            <a:r>
              <a:rPr lang="en-US" dirty="0"/>
              <a:t>p</a:t>
            </a:r>
            <a:r>
              <a:rPr lang="en-US" dirty="0" smtClean="0"/>
              <a:t>lease visit our web page:</a:t>
            </a:r>
          </a:p>
          <a:p>
            <a:pPr lvl="1"/>
            <a:r>
              <a:rPr lang="en-US" dirty="0" err="1" smtClean="0"/>
              <a:t>GradQuant.ucr.edu</a:t>
            </a:r>
            <a:endParaRPr lang="en-US" dirty="0"/>
          </a:p>
        </p:txBody>
      </p:sp>
    </p:spTree>
    <p:extLst>
      <p:ext uri="{BB962C8B-B14F-4D97-AF65-F5344CB8AC3E}">
        <p14:creationId xmlns:p14="http://schemas.microsoft.com/office/powerpoint/2010/main" val="41298695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Sampling</a:t>
            </a:r>
            <a:endParaRPr lang="en-US" dirty="0"/>
          </a:p>
        </p:txBody>
      </p:sp>
      <p:sp>
        <p:nvSpPr>
          <p:cNvPr id="4" name="Content Placeholder 3"/>
          <p:cNvSpPr>
            <a:spLocks noGrp="1"/>
          </p:cNvSpPr>
          <p:nvPr>
            <p:ph sz="quarter" idx="1"/>
          </p:nvPr>
        </p:nvSpPr>
        <p:spPr>
          <a:xfrm>
            <a:off x="498474" y="1281924"/>
            <a:ext cx="8153400" cy="4661676"/>
          </a:xfrm>
        </p:spPr>
        <p:txBody>
          <a:bodyPr>
            <a:normAutofit fontScale="85000" lnSpcReduction="20000"/>
          </a:bodyPr>
          <a:lstStyle/>
          <a:p>
            <a:r>
              <a:rPr lang="en-US" sz="3100" dirty="0" smtClean="0"/>
              <a:t>Random </a:t>
            </a:r>
            <a:r>
              <a:rPr lang="en-US" sz="3100" dirty="0"/>
              <a:t>Samples</a:t>
            </a:r>
          </a:p>
          <a:p>
            <a:pPr lvl="1"/>
            <a:r>
              <a:rPr lang="en-US" sz="2700" dirty="0" smtClean="0"/>
              <a:t>A sample </a:t>
            </a:r>
            <a:r>
              <a:rPr lang="en-US" sz="2700" dirty="0"/>
              <a:t>of the population in which each member has an equal probability of being </a:t>
            </a:r>
            <a:r>
              <a:rPr lang="en-US" sz="2700" dirty="0" smtClean="0"/>
              <a:t>selected</a:t>
            </a:r>
            <a:endParaRPr lang="en-US" sz="2400" dirty="0" smtClean="0"/>
          </a:p>
          <a:p>
            <a:pPr lvl="1"/>
            <a:r>
              <a:rPr lang="en-US" sz="2600" dirty="0" smtClean="0"/>
              <a:t>How </a:t>
            </a:r>
            <a:r>
              <a:rPr lang="en-US" sz="2600" dirty="0"/>
              <a:t>do we get a random sample?</a:t>
            </a:r>
          </a:p>
          <a:p>
            <a:pPr marL="1150937" lvl="2" indent="-457200">
              <a:buFont typeface="+mj-lt"/>
              <a:buAutoNum type="arabicPeriod"/>
            </a:pPr>
            <a:r>
              <a:rPr lang="en-US" dirty="0" smtClean="0"/>
              <a:t>Define </a:t>
            </a:r>
            <a:r>
              <a:rPr lang="en-US" dirty="0"/>
              <a:t>our population</a:t>
            </a:r>
          </a:p>
          <a:p>
            <a:pPr marL="1150937" lvl="2" indent="-457200">
              <a:buFont typeface="+mj-lt"/>
              <a:buAutoNum type="arabicPeriod"/>
            </a:pPr>
            <a:r>
              <a:rPr lang="en-US" dirty="0" smtClean="0"/>
              <a:t>Identify </a:t>
            </a:r>
            <a:r>
              <a:rPr lang="en-US" dirty="0"/>
              <a:t>every member of the population</a:t>
            </a:r>
          </a:p>
          <a:p>
            <a:pPr marL="1150937" lvl="2" indent="-457200">
              <a:buFont typeface="+mj-lt"/>
              <a:buAutoNum type="arabicPeriod"/>
            </a:pPr>
            <a:r>
              <a:rPr lang="en-US" dirty="0" smtClean="0"/>
              <a:t>Randomly decide who will be in the study and in each group</a:t>
            </a:r>
          </a:p>
          <a:p>
            <a:pPr lvl="3"/>
            <a:r>
              <a:rPr lang="en-US" dirty="0" smtClean="0"/>
              <a:t>Avoid self-selection into a sample and convenience samples</a:t>
            </a:r>
          </a:p>
          <a:p>
            <a:pPr marL="693737" lvl="2" indent="0">
              <a:buNone/>
            </a:pPr>
            <a:endParaRPr lang="en-US" dirty="0" smtClean="0"/>
          </a:p>
          <a:p>
            <a:r>
              <a:rPr lang="en-US" sz="3100" dirty="0" smtClean="0"/>
              <a:t>Biased </a:t>
            </a:r>
            <a:r>
              <a:rPr lang="en-US" sz="3100" dirty="0"/>
              <a:t>Samples</a:t>
            </a:r>
          </a:p>
          <a:p>
            <a:pPr lvl="1"/>
            <a:r>
              <a:rPr lang="en-US" sz="2700" dirty="0"/>
              <a:t>A sample of the population in which not every member has an equal probability of being </a:t>
            </a:r>
            <a:r>
              <a:rPr lang="en-US" sz="2700" dirty="0" smtClean="0"/>
              <a:t>selected</a:t>
            </a:r>
          </a:p>
          <a:p>
            <a:pPr lvl="1"/>
            <a:r>
              <a:rPr lang="en-US" sz="2700" dirty="0" smtClean="0"/>
              <a:t>E.g., a </a:t>
            </a:r>
            <a:r>
              <a:rPr lang="en-US" sz="2700" dirty="0"/>
              <a:t>random sample of </a:t>
            </a:r>
            <a:r>
              <a:rPr lang="en-US" sz="2700" dirty="0" smtClean="0"/>
              <a:t>UCR college </a:t>
            </a:r>
            <a:r>
              <a:rPr lang="en-US" sz="2700" dirty="0"/>
              <a:t>students might not be representative of all </a:t>
            </a:r>
            <a:r>
              <a:rPr lang="en-US" sz="2700" dirty="0" smtClean="0"/>
              <a:t>college students.</a:t>
            </a:r>
            <a:endParaRPr lang="en-US" sz="2700" dirty="0"/>
          </a:p>
          <a:p>
            <a:pPr lvl="2"/>
            <a:endParaRPr lang="en-US" dirty="0" smtClean="0"/>
          </a:p>
        </p:txBody>
      </p:sp>
    </p:spTree>
    <p:extLst>
      <p:ext uri="{BB962C8B-B14F-4D97-AF65-F5344CB8AC3E}">
        <p14:creationId xmlns:p14="http://schemas.microsoft.com/office/powerpoint/2010/main" val="36811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4">
                                            <p:txEl>
                                              <p:pRg st="4" end="4"/>
                                            </p:txEl>
                                          </p:spTgt>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0" nodeType="afterEffect">
                                  <p:stCondLst>
                                    <p:cond delay="0"/>
                                  </p:stCondLst>
                                  <p:childTnLst>
                                    <p:set>
                                      <p:cBhvr>
                                        <p:cTn id="25"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4">
                                            <p:txEl>
                                              <p:pRg st="8" end="8"/>
                                            </p:txEl>
                                          </p:spTgt>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bldLvl="5"/>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a:t>
            </a:r>
            <a:endParaRPr lang="en-US" dirty="0"/>
          </a:p>
        </p:txBody>
      </p:sp>
      <p:sp>
        <p:nvSpPr>
          <p:cNvPr id="3" name="Content Placeholder 2"/>
          <p:cNvSpPr>
            <a:spLocks noGrp="1"/>
          </p:cNvSpPr>
          <p:nvPr>
            <p:ph idx="1"/>
          </p:nvPr>
        </p:nvSpPr>
        <p:spPr/>
        <p:txBody>
          <a:bodyPr/>
          <a:lstStyle/>
          <a:p>
            <a:r>
              <a:rPr lang="en-US" dirty="0" smtClean="0"/>
              <a:t>A </a:t>
            </a:r>
            <a:r>
              <a:rPr lang="en-US" i="1" dirty="0" smtClean="0"/>
              <a:t>statistic</a:t>
            </a:r>
            <a:r>
              <a:rPr lang="en-US" dirty="0" smtClean="0"/>
              <a:t> is any characteristic of a sample.</a:t>
            </a:r>
          </a:p>
          <a:p>
            <a:pPr lvl="1"/>
            <a:r>
              <a:rPr lang="en-US" dirty="0" smtClean="0"/>
              <a:t>Useful statistics estimate some characteristic of a population.</a:t>
            </a:r>
          </a:p>
          <a:p>
            <a:pPr lvl="1"/>
            <a:r>
              <a:rPr lang="en-US" dirty="0" smtClean="0"/>
              <a:t>For example, we might be interested in the average GPA of UCR physics majors. If we randomly sampled 10 physics majors, our sample mean would be the corresponding statistic.</a:t>
            </a:r>
          </a:p>
          <a:p>
            <a:r>
              <a:rPr lang="en-US" dirty="0" smtClean="0"/>
              <a:t>Since any characteristic is a statistic, note that technically each individual data point is also a statistic (just maybe not the most useful ones)</a:t>
            </a:r>
          </a:p>
        </p:txBody>
      </p:sp>
    </p:spTree>
    <p:extLst>
      <p:ext uri="{BB962C8B-B14F-4D97-AF65-F5344CB8AC3E}">
        <p14:creationId xmlns:p14="http://schemas.microsoft.com/office/powerpoint/2010/main" val="4033053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8" y="3200400"/>
            <a:ext cx="6084762" cy="3657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200400"/>
            <a:ext cx="6084762" cy="3657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200400"/>
            <a:ext cx="6084762" cy="3657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200400"/>
            <a:ext cx="6084762" cy="3657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3200400"/>
            <a:ext cx="6084762" cy="3657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3200400"/>
            <a:ext cx="6084762" cy="3657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3200400"/>
            <a:ext cx="6084762" cy="3657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5"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3200400"/>
            <a:ext cx="6084762" cy="3657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3200400"/>
            <a:ext cx="6084762" cy="3657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7" name="Picture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3200400"/>
            <a:ext cx="6084762" cy="3657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8" name="Picture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3200400"/>
            <a:ext cx="6084762" cy="3657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9" name="Picture 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3200400"/>
            <a:ext cx="6084762" cy="3657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3200400"/>
            <a:ext cx="6084761" cy="3657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Content Placeholder 2"/>
          <p:cNvSpPr>
            <a:spLocks noGrp="1"/>
          </p:cNvSpPr>
          <p:nvPr>
            <p:ph sz="quarter" idx="1"/>
          </p:nvPr>
        </p:nvSpPr>
        <p:spPr>
          <a:xfrm>
            <a:off x="381000" y="838200"/>
            <a:ext cx="8229600" cy="1066800"/>
          </a:xfrm>
        </p:spPr>
        <p:txBody>
          <a:bodyPr/>
          <a:lstStyle/>
          <a:p>
            <a:r>
              <a:rPr lang="en-US" sz="3100" dirty="0" smtClean="0"/>
              <a:t>What is a Sampling Distribution?</a:t>
            </a:r>
            <a:endParaRPr lang="en-US" sz="3100" dirty="0"/>
          </a:p>
          <a:p>
            <a:pPr lvl="2"/>
            <a:r>
              <a:rPr lang="en-US" dirty="0"/>
              <a:t>A distribution of sample statistics</a:t>
            </a:r>
          </a:p>
        </p:txBody>
      </p:sp>
      <p:sp>
        <p:nvSpPr>
          <p:cNvPr id="2" name="Title 1"/>
          <p:cNvSpPr>
            <a:spLocks noGrp="1"/>
          </p:cNvSpPr>
          <p:nvPr>
            <p:ph type="title"/>
          </p:nvPr>
        </p:nvSpPr>
        <p:spPr>
          <a:xfrm>
            <a:off x="457200" y="0"/>
            <a:ext cx="7467600" cy="762000"/>
          </a:xfrm>
        </p:spPr>
        <p:txBody>
          <a:bodyPr/>
          <a:lstStyle/>
          <a:p>
            <a:r>
              <a:rPr lang="en-US" dirty="0" smtClean="0"/>
              <a:t>Sampling Distribution</a:t>
            </a:r>
            <a:endParaRPr lang="en-US" dirty="0"/>
          </a:p>
        </p:txBody>
      </p:sp>
      <p:graphicFrame>
        <p:nvGraphicFramePr>
          <p:cNvPr id="18" name="Diagram 17"/>
          <p:cNvGraphicFramePr/>
          <p:nvPr>
            <p:extLst>
              <p:ext uri="{D42A27DB-BD31-4B8C-83A1-F6EECF244321}">
                <p14:modId xmlns:p14="http://schemas.microsoft.com/office/powerpoint/2010/main" val="3863165026"/>
              </p:ext>
            </p:extLst>
          </p:nvPr>
        </p:nvGraphicFramePr>
        <p:xfrm>
          <a:off x="152400" y="457200"/>
          <a:ext cx="8839200" cy="4064000"/>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Tree>
    <p:extLst>
      <p:ext uri="{BB962C8B-B14F-4D97-AF65-F5344CB8AC3E}">
        <p14:creationId xmlns:p14="http://schemas.microsoft.com/office/powerpoint/2010/main" val="3919177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2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3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3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3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3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03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03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Sampling Distribution</a:t>
            </a:r>
            <a:endParaRPr lang="en-US" dirty="0"/>
          </a:p>
        </p:txBody>
      </p:sp>
      <p:sp>
        <p:nvSpPr>
          <p:cNvPr id="3" name="Content Placeholder 2"/>
          <p:cNvSpPr>
            <a:spLocks noGrp="1"/>
          </p:cNvSpPr>
          <p:nvPr>
            <p:ph sz="quarter" idx="1"/>
          </p:nvPr>
        </p:nvSpPr>
        <p:spPr>
          <a:xfrm>
            <a:off x="152400" y="1371600"/>
            <a:ext cx="8991600" cy="4572000"/>
          </a:xfrm>
        </p:spPr>
        <p:txBody>
          <a:bodyPr>
            <a:normAutofit fontScale="85000" lnSpcReduction="10000"/>
          </a:bodyPr>
          <a:lstStyle/>
          <a:p>
            <a:r>
              <a:rPr lang="en-US" sz="3100" dirty="0" smtClean="0"/>
              <a:t>How </a:t>
            </a:r>
            <a:r>
              <a:rPr lang="en-US" sz="3100" dirty="0"/>
              <a:t>do we use samples to tell us about the sampling distribution?</a:t>
            </a:r>
          </a:p>
          <a:p>
            <a:pPr lvl="1"/>
            <a:r>
              <a:rPr lang="en-US" dirty="0"/>
              <a:t>We can get the mean of our sample means (expected value)</a:t>
            </a:r>
          </a:p>
          <a:p>
            <a:pPr lvl="1"/>
            <a:r>
              <a:rPr lang="en-US" dirty="0"/>
              <a:t>We can get the standard deviation of our sample means (standard error</a:t>
            </a:r>
            <a:r>
              <a:rPr lang="en-US" dirty="0" smtClean="0"/>
              <a:t>)</a:t>
            </a:r>
          </a:p>
          <a:p>
            <a:pPr lvl="1"/>
            <a:r>
              <a:rPr lang="en-US" dirty="0" smtClean="0"/>
              <a:t>We can make a histogram of our raw data</a:t>
            </a:r>
          </a:p>
          <a:p>
            <a:pPr lvl="1"/>
            <a:r>
              <a:rPr lang="en-US" dirty="0"/>
              <a:t>W</a:t>
            </a:r>
            <a:r>
              <a:rPr lang="en-US" dirty="0" smtClean="0"/>
              <a:t>e can get all kinds of information from our sample!</a:t>
            </a:r>
            <a:endParaRPr lang="en-US" dirty="0"/>
          </a:p>
          <a:p>
            <a:r>
              <a:rPr lang="en-US" sz="3100" dirty="0" smtClean="0"/>
              <a:t>But...</a:t>
            </a:r>
            <a:endParaRPr lang="en-US" sz="3100" dirty="0"/>
          </a:p>
          <a:p>
            <a:pPr lvl="1"/>
            <a:r>
              <a:rPr lang="en-US" dirty="0"/>
              <a:t>We don’t want to make predictions about the sampling distribution, we want to make predictions about the population</a:t>
            </a:r>
          </a:p>
          <a:p>
            <a:pPr lvl="1"/>
            <a:r>
              <a:rPr lang="en-US" dirty="0"/>
              <a:t>We have only </a:t>
            </a:r>
            <a:r>
              <a:rPr lang="en-US" dirty="0" smtClean="0"/>
              <a:t>one </a:t>
            </a:r>
            <a:r>
              <a:rPr lang="en-US" dirty="0"/>
              <a:t>sample, not multiple samples</a:t>
            </a:r>
          </a:p>
        </p:txBody>
      </p:sp>
    </p:spTree>
    <p:extLst>
      <p:ext uri="{BB962C8B-B14F-4D97-AF65-F5344CB8AC3E}">
        <p14:creationId xmlns:p14="http://schemas.microsoft.com/office/powerpoint/2010/main" val="2192214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5"/>
    </p:bldLst>
  </p:timing>
</p:sld>
</file>

<file path=ppt/theme/theme1.xml><?xml version="1.0" encoding="utf-8"?>
<a:theme xmlns:a="http://schemas.openxmlformats.org/drawingml/2006/main" name="GradSuccess Template 1">
  <a:themeElements>
    <a:clrScheme name="UCR Standard">
      <a:dk1>
        <a:sysClr val="windowText" lastClr="000000"/>
      </a:dk1>
      <a:lt1>
        <a:sysClr val="window" lastClr="FFFFFF"/>
      </a:lt1>
      <a:dk2>
        <a:srgbClr val="0F5494"/>
      </a:dk2>
      <a:lt2>
        <a:srgbClr val="EEA420"/>
      </a:lt2>
      <a:accent1>
        <a:srgbClr val="6A5B49"/>
      </a:accent1>
      <a:accent2>
        <a:srgbClr val="C3531F"/>
      </a:accent2>
      <a:accent3>
        <a:srgbClr val="5C731B"/>
      </a:accent3>
      <a:accent4>
        <a:srgbClr val="3A345F"/>
      </a:accent4>
      <a:accent5>
        <a:srgbClr val="02264D"/>
      </a:accent5>
      <a:accent6>
        <a:srgbClr val="AC8119"/>
      </a:accent6>
      <a:hlink>
        <a:srgbClr val="FFF0C6"/>
      </a:hlink>
      <a:folHlink>
        <a:srgbClr val="FFF0C6"/>
      </a:folHlink>
    </a:clrScheme>
    <a:fontScheme name="UCRTemplate4">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UCRTemplate4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UCRTemplate4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UCRTemplate4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UCRTemplate4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UCRTemplate4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UCRTemplate4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UCRTemplate4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UCRTemplate4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UCRTemplate4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UCRTemplate4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GradSuccess Template 1.potm</Template>
  <TotalTime>4073</TotalTime>
  <Words>4839</Words>
  <Application>Microsoft Office PowerPoint</Application>
  <PresentationFormat>On-screen Show (4:3)</PresentationFormat>
  <Paragraphs>655</Paragraphs>
  <Slides>53</Slides>
  <Notes>36</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53</vt:i4>
      </vt:variant>
    </vt:vector>
  </HeadingPairs>
  <TitlesOfParts>
    <vt:vector size="64" baseType="lpstr">
      <vt:lpstr>ＭＳ Ｐゴシック</vt:lpstr>
      <vt:lpstr>Arial</vt:lpstr>
      <vt:lpstr>Calibri</vt:lpstr>
      <vt:lpstr>Cambria</vt:lpstr>
      <vt:lpstr>Cambria Math</vt:lpstr>
      <vt:lpstr>Symbol</vt:lpstr>
      <vt:lpstr>Times New Roman</vt:lpstr>
      <vt:lpstr>Wingdings</vt:lpstr>
      <vt:lpstr>ヒラギノ角ゴ Pro W3</vt:lpstr>
      <vt:lpstr>GradSuccess Template 1</vt:lpstr>
      <vt:lpstr>Equation</vt:lpstr>
      <vt:lpstr>Introduction to Statistical Inference</vt:lpstr>
      <vt:lpstr>Workshop Outline</vt:lpstr>
      <vt:lpstr>Background Information / Review</vt:lpstr>
      <vt:lpstr>What is Statistical Inference?</vt:lpstr>
      <vt:lpstr>Populations &amp; Samples</vt:lpstr>
      <vt:lpstr>Sampling</vt:lpstr>
      <vt:lpstr>Statistics</vt:lpstr>
      <vt:lpstr>Sampling Distribution</vt:lpstr>
      <vt:lpstr>Sampling Distribution</vt:lpstr>
      <vt:lpstr>Review and Goals</vt:lpstr>
      <vt:lpstr>Central Tendency</vt:lpstr>
      <vt:lpstr>Variability</vt:lpstr>
      <vt:lpstr>Distributions</vt:lpstr>
      <vt:lpstr>Distributions</vt:lpstr>
      <vt:lpstr>Back to Statistical Inference</vt:lpstr>
      <vt:lpstr>Example</vt:lpstr>
      <vt:lpstr>Estimation</vt:lpstr>
      <vt:lpstr>Parameters</vt:lpstr>
      <vt:lpstr>What is estimator?</vt:lpstr>
      <vt:lpstr>“Good” Point Estimators</vt:lpstr>
      <vt:lpstr>“Good” Point Estimators</vt:lpstr>
      <vt:lpstr>Estimating Means and Proportions</vt:lpstr>
      <vt:lpstr>Example</vt:lpstr>
      <vt:lpstr>Example</vt:lpstr>
      <vt:lpstr>Interval Estimators</vt:lpstr>
      <vt:lpstr>Confidence Intervals  for Means and Proportions</vt:lpstr>
      <vt:lpstr>What about z?</vt:lpstr>
      <vt:lpstr>What does 1-a stand for?</vt:lpstr>
      <vt:lpstr>Example</vt:lpstr>
      <vt:lpstr>Example</vt:lpstr>
      <vt:lpstr>Summary</vt:lpstr>
      <vt:lpstr>PowerPoint Presentation</vt:lpstr>
      <vt:lpstr>Hypothesis Testing</vt:lpstr>
      <vt:lpstr>Hypothesis Testing Framework</vt:lpstr>
      <vt:lpstr>Set Hypotheses</vt:lpstr>
      <vt:lpstr>Hypothesis Testing</vt:lpstr>
      <vt:lpstr>Hypothesis Testing</vt:lpstr>
      <vt:lpstr>Hypothesis Testing</vt:lpstr>
      <vt:lpstr>T-Distribution</vt:lpstr>
      <vt:lpstr>T-tables</vt:lpstr>
      <vt:lpstr>Hypothesis Testing</vt:lpstr>
      <vt:lpstr>Activity:</vt:lpstr>
      <vt:lpstr>T critical values</vt:lpstr>
      <vt:lpstr>A Few Things to Keep in Mind</vt:lpstr>
      <vt:lpstr>Activity</vt:lpstr>
      <vt:lpstr>Activity</vt:lpstr>
      <vt:lpstr> Activity</vt:lpstr>
      <vt:lpstr>Activity</vt:lpstr>
      <vt:lpstr>Activity</vt:lpstr>
      <vt:lpstr>Activity</vt:lpstr>
      <vt:lpstr>Activity</vt:lpstr>
      <vt:lpstr>Activity</vt:lpstr>
      <vt:lpstr>Thank you!</vt:lpstr>
    </vt:vector>
  </TitlesOfParts>
  <Company>UC Riverside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Hirning</dc:creator>
  <cp:lastModifiedBy>GradQuant</cp:lastModifiedBy>
  <cp:revision>203</cp:revision>
  <cp:lastPrinted>2016-04-18T20:06:37Z</cp:lastPrinted>
  <dcterms:created xsi:type="dcterms:W3CDTF">2007-10-22T22:28:49Z</dcterms:created>
  <dcterms:modified xsi:type="dcterms:W3CDTF">2018-08-20T16:47:35Z</dcterms:modified>
</cp:coreProperties>
</file>